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0"/>
  </p:notesMasterIdLst>
  <p:handoutMasterIdLst>
    <p:handoutMasterId r:id="rId41"/>
  </p:handoutMasterIdLst>
  <p:sldIdLst>
    <p:sldId id="256" r:id="rId2"/>
    <p:sldId id="257" r:id="rId3"/>
    <p:sldId id="259" r:id="rId4"/>
    <p:sldId id="267" r:id="rId5"/>
    <p:sldId id="305" r:id="rId6"/>
    <p:sldId id="258" r:id="rId7"/>
    <p:sldId id="278" r:id="rId8"/>
    <p:sldId id="285" r:id="rId9"/>
    <p:sldId id="279" r:id="rId10"/>
    <p:sldId id="268" r:id="rId11"/>
    <p:sldId id="269" r:id="rId12"/>
    <p:sldId id="280" r:id="rId13"/>
    <p:sldId id="270" r:id="rId14"/>
    <p:sldId id="298" r:id="rId15"/>
    <p:sldId id="282" r:id="rId16"/>
    <p:sldId id="283" r:id="rId17"/>
    <p:sldId id="284" r:id="rId18"/>
    <p:sldId id="286" r:id="rId19"/>
    <p:sldId id="272" r:id="rId20"/>
    <p:sldId id="306" r:id="rId21"/>
    <p:sldId id="288" r:id="rId22"/>
    <p:sldId id="289" r:id="rId23"/>
    <p:sldId id="291" r:id="rId24"/>
    <p:sldId id="307" r:id="rId25"/>
    <p:sldId id="290" r:id="rId26"/>
    <p:sldId id="308" r:id="rId27"/>
    <p:sldId id="274" r:id="rId28"/>
    <p:sldId id="309" r:id="rId29"/>
    <p:sldId id="310" r:id="rId30"/>
    <p:sldId id="293" r:id="rId31"/>
    <p:sldId id="295" r:id="rId32"/>
    <p:sldId id="299" r:id="rId33"/>
    <p:sldId id="300" r:id="rId34"/>
    <p:sldId id="296" r:id="rId35"/>
    <p:sldId id="303" r:id="rId36"/>
    <p:sldId id="271" r:id="rId37"/>
    <p:sldId id="265" r:id="rId38"/>
    <p:sldId id="266" r:id="rId39"/>
  </p:sldIdLst>
  <p:sldSz cx="18288000" cy="10287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240">
          <p15:clr>
            <a:srgbClr val="A4A3A4"/>
          </p15:clr>
        </p15:guide>
        <p15:guide id="2" pos="576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F769D"/>
    <a:srgbClr val="15526C"/>
    <a:srgbClr val="F2672A"/>
    <a:srgbClr val="0E374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0972" autoAdjust="0"/>
    <p:restoredTop sz="82446" autoAdjust="0"/>
  </p:normalViewPr>
  <p:slideViewPr>
    <p:cSldViewPr snapToGrid="0">
      <p:cViewPr varScale="1">
        <p:scale>
          <a:sx n="45" d="100"/>
          <a:sy n="45" d="100"/>
        </p:scale>
        <p:origin x="796" y="36"/>
      </p:cViewPr>
      <p:guideLst>
        <p:guide orient="horz" pos="3240"/>
        <p:guide pos="576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4" d="100"/>
          <a:sy n="84" d="100"/>
        </p:scale>
        <p:origin x="3828" y="9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41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2DD370D5-7764-4D7A-9158-2BD7E66CBB3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B96D1A7-B75B-4E91-812B-2B5A7A4DD451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6953A5B-4339-4A02-B139-F3EE28F95C2B}" type="datetimeFigureOut">
              <a:rPr lang="en-US" smtClean="0"/>
              <a:pPr/>
              <a:t>3/31/2020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3419592-4F16-4F8C-9475-B3DAC17D32D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A8BEE42-0687-4DDE-A4CE-2494FB8C544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745129-695F-482E-A259-141FC84AEF1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434604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6DE1B7A-4B0D-4FB7-B3B4-965A425A0DAE}" type="datetimeFigureOut">
              <a:rPr lang="en-IN" smtClean="0"/>
              <a:pPr/>
              <a:t>31-03-2020</a:t>
            </a:fld>
            <a:endParaRPr lang="en-IN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N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DEE2BB4-CC08-4C7D-81FB-0C2C1861FF8D}" type="slidenum">
              <a:rPr lang="en-IN" smtClean="0"/>
              <a:pPr/>
              <a:t>‹#›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2370557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EE2BB4-CC08-4C7D-81FB-0C2C1861FF8D}" type="slidenum">
              <a:rPr lang="en-IN" smtClean="0"/>
              <a:pPr/>
              <a:t>1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425981180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EE2BB4-CC08-4C7D-81FB-0C2C1861FF8D}" type="slidenum">
              <a:rPr lang="en-IN" smtClean="0"/>
              <a:pPr/>
              <a:t>10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99483702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EE2BB4-CC08-4C7D-81FB-0C2C1861FF8D}" type="slidenum">
              <a:rPr lang="en-IN" smtClean="0"/>
              <a:pPr/>
              <a:t>11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86896700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EE2BB4-CC08-4C7D-81FB-0C2C1861FF8D}" type="slidenum">
              <a:rPr lang="en-IN" smtClean="0"/>
              <a:pPr/>
              <a:t>12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86896700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EE2BB4-CC08-4C7D-81FB-0C2C1861FF8D}" type="slidenum">
              <a:rPr lang="en-IN" smtClean="0"/>
              <a:pPr/>
              <a:t>13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52539103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EE2BB4-CC08-4C7D-81FB-0C2C1861FF8D}" type="slidenum">
              <a:rPr lang="en-IN" smtClean="0"/>
              <a:pPr/>
              <a:t>14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52539103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EE2BB4-CC08-4C7D-81FB-0C2C1861FF8D}" type="slidenum">
              <a:rPr lang="en-IN" smtClean="0"/>
              <a:pPr/>
              <a:t>15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52539103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EE2BB4-CC08-4C7D-81FB-0C2C1861FF8D}" type="slidenum">
              <a:rPr lang="en-IN" smtClean="0"/>
              <a:pPr/>
              <a:t>16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52539103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EE2BB4-CC08-4C7D-81FB-0C2C1861FF8D}" type="slidenum">
              <a:rPr lang="en-IN" smtClean="0"/>
              <a:pPr/>
              <a:t>17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52539103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EE2BB4-CC08-4C7D-81FB-0C2C1861FF8D}" type="slidenum">
              <a:rPr lang="en-IN" smtClean="0"/>
              <a:pPr/>
              <a:t>18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425981180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EE2BB4-CC08-4C7D-81FB-0C2C1861FF8D}" type="slidenum">
              <a:rPr lang="en-IN" smtClean="0"/>
              <a:pPr/>
              <a:t>19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4108483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EE2BB4-CC08-4C7D-81FB-0C2C1861FF8D}" type="slidenum">
              <a:rPr lang="en-IN" smtClean="0"/>
              <a:pPr/>
              <a:t>2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72406805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EE2BB4-CC08-4C7D-81FB-0C2C1861FF8D}" type="slidenum">
              <a:rPr lang="en-IN" smtClean="0"/>
              <a:pPr/>
              <a:t>20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41084832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EE2BB4-CC08-4C7D-81FB-0C2C1861FF8D}" type="slidenum">
              <a:rPr lang="en-IN" smtClean="0"/>
              <a:pPr/>
              <a:t>21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83836124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EE2BB4-CC08-4C7D-81FB-0C2C1861FF8D}" type="slidenum">
              <a:rPr lang="en-IN" smtClean="0"/>
              <a:pPr/>
              <a:t>22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19465226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EE2BB4-CC08-4C7D-81FB-0C2C1861FF8D}" type="slidenum">
              <a:rPr lang="en-IN" smtClean="0"/>
              <a:pPr/>
              <a:t>23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41084832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EE2BB4-CC08-4C7D-81FB-0C2C1861FF8D}" type="slidenum">
              <a:rPr lang="en-IN" smtClean="0"/>
              <a:pPr/>
              <a:t>24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41084832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EE2BB4-CC08-4C7D-81FB-0C2C1861FF8D}" type="slidenum">
              <a:rPr lang="en-IN" smtClean="0"/>
              <a:pPr/>
              <a:t>25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41084832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EE2BB4-CC08-4C7D-81FB-0C2C1861FF8D}" type="slidenum">
              <a:rPr lang="en-IN" smtClean="0"/>
              <a:pPr/>
              <a:t>26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41084832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EE2BB4-CC08-4C7D-81FB-0C2C1861FF8D}" type="slidenum">
              <a:rPr lang="en-IN" smtClean="0"/>
              <a:pPr/>
              <a:t>27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401972783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EE2BB4-CC08-4C7D-81FB-0C2C1861FF8D}" type="slidenum">
              <a:rPr lang="en-IN" smtClean="0"/>
              <a:pPr/>
              <a:t>28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401972783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EE2BB4-CC08-4C7D-81FB-0C2C1861FF8D}" type="slidenum">
              <a:rPr lang="en-IN" smtClean="0"/>
              <a:pPr/>
              <a:t>29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4108483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EE2BB4-CC08-4C7D-81FB-0C2C1861FF8D}" type="slidenum">
              <a:rPr lang="en-IN" smtClean="0"/>
              <a:pPr/>
              <a:t>3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08546013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EE2BB4-CC08-4C7D-81FB-0C2C1861FF8D}" type="slidenum">
              <a:rPr lang="en-IN" smtClean="0"/>
              <a:pPr/>
              <a:t>30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425981180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EE2BB4-CC08-4C7D-81FB-0C2C1861FF8D}" type="slidenum">
              <a:rPr lang="en-IN" smtClean="0"/>
              <a:pPr/>
              <a:t>31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45273422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EE2BB4-CC08-4C7D-81FB-0C2C1861FF8D}" type="slidenum">
              <a:rPr lang="en-IN" smtClean="0"/>
              <a:pPr/>
              <a:t>32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45273422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EE2BB4-CC08-4C7D-81FB-0C2C1861FF8D}" type="slidenum">
              <a:rPr lang="en-IN" smtClean="0"/>
              <a:pPr/>
              <a:t>33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452734228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EE2BB4-CC08-4C7D-81FB-0C2C1861FF8D}" type="slidenum">
              <a:rPr lang="en-IN" smtClean="0"/>
              <a:pPr/>
              <a:t>34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81783648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EE2BB4-CC08-4C7D-81FB-0C2C1861FF8D}" type="slidenum">
              <a:rPr lang="en-IN" smtClean="0"/>
              <a:pPr/>
              <a:t>35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975229135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EE2BB4-CC08-4C7D-81FB-0C2C1861FF8D}" type="slidenum">
              <a:rPr lang="en-IN" smtClean="0"/>
              <a:pPr/>
              <a:t>36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9752291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EE2BB4-CC08-4C7D-81FB-0C2C1861FF8D}" type="slidenum">
              <a:rPr lang="en-IN" smtClean="0"/>
              <a:pPr/>
              <a:t>4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00016499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EE2BB4-CC08-4C7D-81FB-0C2C1861FF8D}" type="slidenum">
              <a:rPr lang="en-IN" smtClean="0"/>
              <a:pPr/>
              <a:t>5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6371152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EE2BB4-CC08-4C7D-81FB-0C2C1861FF8D}" type="slidenum">
              <a:rPr lang="en-IN" smtClean="0"/>
              <a:pPr/>
              <a:t>6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63155198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EE2BB4-CC08-4C7D-81FB-0C2C1861FF8D}" type="slidenum">
              <a:rPr lang="en-IN" smtClean="0"/>
              <a:pPr/>
              <a:t>7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86896700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EE2BB4-CC08-4C7D-81FB-0C2C1861FF8D}" type="slidenum">
              <a:rPr lang="en-IN" smtClean="0"/>
              <a:pPr/>
              <a:t>8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425981180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EE2BB4-CC08-4C7D-81FB-0C2C1861FF8D}" type="slidenum">
              <a:rPr lang="en-IN" smtClean="0"/>
              <a:pPr/>
              <a:t>9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9948370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683545"/>
            <a:ext cx="10058400" cy="3581400"/>
          </a:xfrm>
        </p:spPr>
        <p:txBody>
          <a:bodyPr anchor="b">
            <a:normAutofit/>
          </a:bodyPr>
          <a:lstStyle>
            <a:lvl1pPr algn="l">
              <a:lnSpc>
                <a:spcPct val="100000"/>
              </a:lnSpc>
              <a:defRPr sz="6000" b="1">
                <a:solidFill>
                  <a:srgbClr val="15526C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5403057"/>
            <a:ext cx="8229600" cy="2483643"/>
          </a:xfrm>
        </p:spPr>
        <p:txBody>
          <a:bodyPr>
            <a:normAutofit/>
          </a:bodyPr>
          <a:lstStyle>
            <a:lvl1pPr marL="0" indent="0" algn="l">
              <a:lnSpc>
                <a:spcPts val="4200"/>
              </a:lnSpc>
              <a:spcBef>
                <a:spcPts val="0"/>
              </a:spcBef>
              <a:buNone/>
              <a:defRPr sz="260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A3AC3F-7C82-4917-9CB2-CA509F8E255E}" type="datetimeFigureOut">
              <a:rPr lang="en-US" smtClean="0"/>
              <a:pPr/>
              <a:t>3/31/2020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AE88D6-2B5E-489F-A74C-0C51E778CC9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76170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A3AC3F-7C82-4917-9CB2-CA509F8E255E}" type="datetimeFigureOut">
              <a:rPr lang="en-US" smtClean="0"/>
              <a:pPr/>
              <a:t>3/31/2020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AE88D6-2B5E-489F-A74C-0C51E778CC9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84663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A3AC3F-7C82-4917-9CB2-CA509F8E255E}" type="datetimeFigureOut">
              <a:rPr lang="en-US" smtClean="0"/>
              <a:pPr/>
              <a:t>3/31/2020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AE88D6-2B5E-489F-A74C-0C51E778CC9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23820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A3AC3F-7C82-4917-9CB2-CA509F8E255E}" type="datetimeFigureOut">
              <a:rPr lang="en-US" smtClean="0"/>
              <a:pPr/>
              <a:t>3/31/2020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AE88D6-2B5E-489F-A74C-0C51E778CC9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60172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A3AC3F-7C82-4917-9CB2-CA509F8E255E}" type="datetimeFigureOut">
              <a:rPr lang="en-US" smtClean="0"/>
              <a:pPr/>
              <a:t>3/31/2020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AE88D6-2B5E-489F-A74C-0C51E778CC9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58987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A3AC3F-7C82-4917-9CB2-CA509F8E255E}" type="datetimeFigureOut">
              <a:rPr lang="en-US" smtClean="0"/>
              <a:pPr/>
              <a:t>3/31/2020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AE88D6-2B5E-489F-A74C-0C51E778CC9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61901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A3AC3F-7C82-4917-9CB2-CA509F8E255E}" type="datetimeFigureOut">
              <a:rPr lang="en-US" smtClean="0"/>
              <a:pPr/>
              <a:t>3/31/2020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AE88D6-2B5E-489F-A74C-0C51E778CC9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52123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0" y="2855603"/>
            <a:ext cx="8258116" cy="1988345"/>
          </a:xfrm>
        </p:spPr>
        <p:txBody>
          <a:bodyPr/>
          <a:lstStyle>
            <a:lvl1pPr>
              <a:defRPr sz="4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A3AC3F-7C82-4917-9CB2-CA509F8E255E}" type="datetimeFigureOut">
              <a:rPr lang="en-US" smtClean="0"/>
              <a:pPr/>
              <a:t>3/31/2020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AE88D6-2B5E-489F-A74C-0C51E778CC9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095DB65D-0B8A-4546-8C64-7EBCAD0DB0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4000" y="5057775"/>
            <a:ext cx="8258116" cy="3452227"/>
          </a:xfrm>
        </p:spPr>
        <p:txBody>
          <a:bodyPr>
            <a:noAutofit/>
          </a:bodyPr>
          <a:lstStyle>
            <a:lvl1pPr>
              <a:buClr>
                <a:srgbClr val="15526C"/>
              </a:buClr>
              <a:buSzPct val="120000"/>
              <a:defRPr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703566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A3AC3F-7C82-4917-9CB2-CA509F8E255E}" type="datetimeFigureOut">
              <a:rPr lang="en-US" smtClean="0"/>
              <a:pPr/>
              <a:t>3/31/2020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AE88D6-2B5E-489F-A74C-0C51E778CC9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03600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A3AC3F-7C82-4917-9CB2-CA509F8E255E}" type="datetimeFigureOut">
              <a:rPr lang="en-US" smtClean="0"/>
              <a:pPr/>
              <a:t>3/31/2020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AE88D6-2B5E-489F-A74C-0C51E778CC9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79685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 anchor="t"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A3AC3F-7C82-4917-9CB2-CA509F8E255E}" type="datetimeFigureOut">
              <a:rPr lang="en-US" smtClean="0"/>
              <a:pPr/>
              <a:t>3/31/2020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AE88D6-2B5E-489F-A74C-0C51E778CC9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02328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4400" y="6238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2873773"/>
            <a:ext cx="9144000" cy="63420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A3AC3F-7C82-4917-9CB2-CA509F8E255E}" type="datetimeFigureOut">
              <a:rPr lang="en-US" smtClean="0"/>
              <a:pPr/>
              <a:t>3/31/2020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AE88D6-2B5E-489F-A74C-0C51E778CC9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39725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1371600" rtl="0" eaLnBrk="1" latinLnBrk="0" hangingPunct="1">
        <a:lnSpc>
          <a:spcPct val="100000"/>
        </a:lnSpc>
        <a:spcBef>
          <a:spcPct val="0"/>
        </a:spcBef>
        <a:buNone/>
        <a:defRPr sz="5600" b="1" kern="1200">
          <a:solidFill>
            <a:srgbClr val="15526C"/>
          </a:solidFill>
          <a:latin typeface="Roboto" panose="02000000000000000000" pitchFamily="2" charset="0"/>
          <a:ea typeface="Roboto" panose="02000000000000000000" pitchFamily="2" charset="0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ts val="4200"/>
        </a:lnSpc>
        <a:spcBef>
          <a:spcPts val="1500"/>
        </a:spcBef>
        <a:spcAft>
          <a:spcPts val="600"/>
        </a:spcAft>
        <a:buFont typeface="Arial" panose="020B0604020202020204" pitchFamily="34" charset="0"/>
        <a:buChar char="•"/>
        <a:defRPr sz="2600" kern="1200">
          <a:solidFill>
            <a:schemeClr val="tx1">
              <a:lumMod val="65000"/>
              <a:lumOff val="35000"/>
            </a:schemeClr>
          </a:solidFill>
          <a:latin typeface="Roboto" panose="02000000000000000000" pitchFamily="2" charset="0"/>
          <a:ea typeface="Roboto" panose="02000000000000000000" pitchFamily="2" charset="0"/>
          <a:cs typeface="+mn-cs"/>
        </a:defRPr>
      </a:lvl1pPr>
      <a:lvl2pPr marL="1028700" indent="-342900" algn="l" defTabSz="1371600" rtl="0" eaLnBrk="1" latinLnBrk="0" hangingPunct="1">
        <a:lnSpc>
          <a:spcPts val="4200"/>
        </a:lnSpc>
        <a:spcBef>
          <a:spcPts val="750"/>
        </a:spcBef>
        <a:spcAft>
          <a:spcPts val="600"/>
        </a:spcAft>
        <a:buFont typeface="Roboto" panose="02000000000000000000" pitchFamily="2" charset="0"/>
        <a:buChar char="−"/>
        <a:defRPr sz="2600" kern="1200">
          <a:solidFill>
            <a:schemeClr val="tx1">
              <a:lumMod val="65000"/>
              <a:lumOff val="35000"/>
            </a:schemeClr>
          </a:solidFill>
          <a:latin typeface="Roboto" panose="02000000000000000000" pitchFamily="2" charset="0"/>
          <a:ea typeface="Roboto" panose="02000000000000000000" pitchFamily="2" charset="0"/>
          <a:cs typeface="+mn-cs"/>
        </a:defRPr>
      </a:lvl2pPr>
      <a:lvl3pPr marL="1714500" indent="-342900" algn="l" defTabSz="1371600" rtl="0" eaLnBrk="1" latinLnBrk="0" hangingPunct="1">
        <a:lnSpc>
          <a:spcPts val="4200"/>
        </a:lnSpc>
        <a:spcBef>
          <a:spcPts val="750"/>
        </a:spcBef>
        <a:spcAft>
          <a:spcPts val="600"/>
        </a:spcAft>
        <a:buFont typeface="Arial" panose="020B0604020202020204" pitchFamily="34" charset="0"/>
        <a:buChar char="•"/>
        <a:defRPr sz="2600" kern="1200">
          <a:solidFill>
            <a:schemeClr val="tx1">
              <a:lumMod val="65000"/>
              <a:lumOff val="35000"/>
            </a:schemeClr>
          </a:solidFill>
          <a:latin typeface="Roboto" panose="02000000000000000000" pitchFamily="2" charset="0"/>
          <a:ea typeface="Roboto" panose="02000000000000000000" pitchFamily="2" charset="0"/>
          <a:cs typeface="+mn-cs"/>
        </a:defRPr>
      </a:lvl3pPr>
      <a:lvl4pPr marL="2400300" indent="-342900" algn="l" defTabSz="1371600" rtl="0" eaLnBrk="1" latinLnBrk="0" hangingPunct="1">
        <a:lnSpc>
          <a:spcPts val="4200"/>
        </a:lnSpc>
        <a:spcBef>
          <a:spcPts val="750"/>
        </a:spcBef>
        <a:spcAft>
          <a:spcPts val="600"/>
        </a:spcAft>
        <a:buFont typeface="Arial" panose="020B0604020202020204" pitchFamily="34" charset="0"/>
        <a:buChar char="•"/>
        <a:defRPr sz="2600" kern="1200">
          <a:solidFill>
            <a:schemeClr val="tx1">
              <a:lumMod val="65000"/>
              <a:lumOff val="35000"/>
            </a:schemeClr>
          </a:solidFill>
          <a:latin typeface="Roboto" panose="02000000000000000000" pitchFamily="2" charset="0"/>
          <a:ea typeface="Roboto" panose="02000000000000000000" pitchFamily="2" charset="0"/>
          <a:cs typeface="+mn-cs"/>
        </a:defRPr>
      </a:lvl4pPr>
      <a:lvl5pPr marL="3086100" indent="-342900" algn="l" defTabSz="1371600" rtl="0" eaLnBrk="1" latinLnBrk="0" hangingPunct="1">
        <a:lnSpc>
          <a:spcPts val="4200"/>
        </a:lnSpc>
        <a:spcBef>
          <a:spcPts val="750"/>
        </a:spcBef>
        <a:spcAft>
          <a:spcPts val="600"/>
        </a:spcAft>
        <a:buFont typeface="Arial" panose="020B0604020202020204" pitchFamily="34" charset="0"/>
        <a:buChar char="•"/>
        <a:defRPr sz="2600" kern="1200">
          <a:solidFill>
            <a:schemeClr val="tx1">
              <a:lumMod val="65000"/>
              <a:lumOff val="35000"/>
            </a:schemeClr>
          </a:solidFill>
          <a:latin typeface="Roboto" panose="02000000000000000000" pitchFamily="2" charset="0"/>
          <a:ea typeface="Roboto" panose="02000000000000000000" pitchFamily="2" charset="0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tiff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tiff"/><Relationship Id="rId4" Type="http://schemas.openxmlformats.org/officeDocument/2006/relationships/image" Target="../media/image2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tif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tif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tif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dc.gov/hai/pdfs/ppe/ppe-sequence.pdf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tiff"/><Relationship Id="rId5" Type="http://schemas.openxmlformats.org/officeDocument/2006/relationships/image" Target="../media/image29.jpeg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2.tif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eg"/><Relationship Id="rId5" Type="http://schemas.openxmlformats.org/officeDocument/2006/relationships/image" Target="../media/image31.png"/><Relationship Id="rId4" Type="http://schemas.openxmlformats.org/officeDocument/2006/relationships/hyperlink" Target="https://www.cdc.gov/hai/pdfs/ppe/ppe-sequence.pdf" TargetMode="Externa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microsoft.com/office/2007/relationships/media" Target="../media/media2.mp4"/><Relationship Id="rId7" Type="http://schemas.openxmlformats.org/officeDocument/2006/relationships/image" Target="../media/image2.tiff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notesSlide" Target="../notesSlides/notesSlide16.xml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33.png"/><Relationship Id="rId4" Type="http://schemas.openxmlformats.org/officeDocument/2006/relationships/video" Target="../media/media2.mp4"/><Relationship Id="rId9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tif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tiff"/><Relationship Id="rId4" Type="http://schemas.microsoft.com/office/2007/relationships/hdphoto" Target="../media/hdphoto1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tif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tif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tif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hyperlink" Target="https://www.aiims.edu/images/pdf/notice/COVID_19_HIC_SUPPLEMENT_VERSION_1.2__26_3_20.pdf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tif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hyperlink" Target="https://www.aiims.edu/images/pdf/notice/COVID_19_HIC_SUPPLEMENT_VERSION_1.2__26_3_20.pdf" TargetMode="Externa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tiff"/><Relationship Id="rId4" Type="http://schemas.openxmlformats.org/officeDocument/2006/relationships/image" Target="../media/image39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tiff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tiff"/><Relationship Id="rId4" Type="http://schemas.microsoft.com/office/2007/relationships/hdphoto" Target="../media/hdphoto1.wdp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tif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tif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tif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tif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tiff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13" Type="http://schemas.openxmlformats.org/officeDocument/2006/relationships/image" Target="../media/image2.tiff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12" Type="http://schemas.openxmlformats.org/officeDocument/2006/relationships/image" Target="../media/image1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11" Type="http://schemas.openxmlformats.org/officeDocument/2006/relationships/image" Target="../media/image13.png"/><Relationship Id="rId5" Type="http://schemas.openxmlformats.org/officeDocument/2006/relationships/image" Target="../media/image8.jpeg"/><Relationship Id="rId10" Type="http://schemas.openxmlformats.org/officeDocument/2006/relationships/image" Target="../media/image12.png"/><Relationship Id="rId4" Type="http://schemas.openxmlformats.org/officeDocument/2006/relationships/image" Target="../media/image7.jpeg"/><Relationship Id="rId9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tif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2.tiff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3PmVJQUCm4E?feature=oembed" TargetMode="External"/><Relationship Id="rId6" Type="http://schemas.openxmlformats.org/officeDocument/2006/relationships/hyperlink" Target="https://www.who.int/gpsc/5may/Hand_Hygiene_Why_How_and_When_Brochure.pdf?ua=1" TargetMode="External"/><Relationship Id="rId5" Type="http://schemas.openxmlformats.org/officeDocument/2006/relationships/image" Target="../media/image17.png"/><Relationship Id="rId4" Type="http://schemas.openxmlformats.org/officeDocument/2006/relationships/image" Target="../media/image16.png"/><Relationship Id="rId9" Type="http://schemas.openxmlformats.org/officeDocument/2006/relationships/image" Target="../media/image1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tiff"/><Relationship Id="rId4" Type="http://schemas.openxmlformats.org/officeDocument/2006/relationships/hyperlink" Target="https://www.who.int/gpsc/5may/Your_5_Moments_For_Hand_Hygiene_Poster.pdf?ua=1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tiff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.tif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mohfw.gov.in/pdf/GuidelinesonrationaluseofPersonalProtectiveEquipment.pdf" TargetMode="External"/><Relationship Id="rId5" Type="http://schemas.openxmlformats.org/officeDocument/2006/relationships/hyperlink" Target="https://apps.who.int/iris/bitstream/handle/10665/331498/WHO-2019-nCoV-IPCPPE_use-2020.2-eng.pdf" TargetMode="External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AB45A142-4255-493C-8284-5D566C121B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505326" y="481765"/>
            <a:ext cx="6498460" cy="9269328"/>
          </a:xfrm>
          <a:prstGeom prst="rect">
            <a:avLst/>
          </a:prstGeom>
          <a:solidFill>
            <a:srgbClr val="404040">
              <a:alpha val="89804"/>
            </a:srgbClr>
          </a:solidFill>
          <a:ln w="127000" cap="sq" cmpd="thinThick">
            <a:solidFill>
              <a:srgbClr val="595959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B04C9F6-FFE8-409D-9516-D01114C08E5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11355" y="1371600"/>
            <a:ext cx="5486400" cy="4331368"/>
          </a:xfrm>
        </p:spPr>
        <p:txBody>
          <a:bodyPr>
            <a:normAutofit/>
          </a:bodyPr>
          <a:lstStyle/>
          <a:p>
            <a:r>
              <a:rPr lang="en-US" sz="5400" dirty="0">
                <a:solidFill>
                  <a:srgbClr val="FFFFFF"/>
                </a:solidFill>
              </a:rPr>
              <a:t>Module 2: Infection Prevention and Control (IPC)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31BBB12-0151-4E83-8CA9-CABD24861BE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11355" y="6255751"/>
            <a:ext cx="5486400" cy="2288396"/>
          </a:xfrm>
        </p:spPr>
        <p:txBody>
          <a:bodyPr>
            <a:normAutofit/>
          </a:bodyPr>
          <a:lstStyle/>
          <a:p>
            <a:r>
              <a:rPr lang="en-US" sz="3000" dirty="0">
                <a:solidFill>
                  <a:srgbClr val="FFFFFF"/>
                </a:solidFill>
              </a:rPr>
              <a:t>Standard Precautions, hand hygiene, proper use of PPEs, Cleaning and Biomedical waste management 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38FB9660-F42F-4313-BBC4-47C007FE48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786689" y="5865400"/>
            <a:ext cx="3880185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A picture containing room&#10;&#10;Description automatically generated">
            <a:extLst>
              <a:ext uri="{FF2B5EF4-FFF2-40B4-BE49-F238E27FC236}">
                <a16:creationId xmlns:a16="http://schemas.microsoft.com/office/drawing/2014/main" id="{45723070-1F47-4D18-A1B9-7451733C7CD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16000"/>
                    </a14:imgEffect>
                    <a14:imgEffect>
                      <a14:saturation sat="92000"/>
                    </a14:imgEffect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154" t="48978" r="22472" b="14713"/>
          <a:stretch/>
        </p:blipFill>
        <p:spPr>
          <a:xfrm>
            <a:off x="8285149" y="738859"/>
            <a:ext cx="8631251" cy="851399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DD78273-5DB4-4FB1-8FF1-6EEDD9185AC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400" y="410133"/>
            <a:ext cx="1057217" cy="951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04387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151391-530E-4C3D-87A6-503EF8BFC7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7565" y="692317"/>
            <a:ext cx="15773400" cy="1988345"/>
          </a:xfrm>
        </p:spPr>
        <p:txBody>
          <a:bodyPr anchor="t"/>
          <a:lstStyle/>
          <a:p>
            <a:pPr algn="ctr"/>
            <a:r>
              <a:rPr lang="en-US" dirty="0"/>
              <a:t>Gloves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0FF254C-3E52-449E-8482-98B2D28D6B55}"/>
              </a:ext>
            </a:extLst>
          </p:cNvPr>
          <p:cNvSpPr/>
          <p:nvPr/>
        </p:nvSpPr>
        <p:spPr>
          <a:xfrm>
            <a:off x="11000625" y="8513758"/>
            <a:ext cx="612913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371600">
              <a:spcBef>
                <a:spcPct val="0"/>
              </a:spcBef>
            </a:pPr>
            <a:r>
              <a:rPr lang="en-US" sz="2800" b="1" dirty="0">
                <a:solidFill>
                  <a:srgbClr val="15526C"/>
                </a:solidFill>
                <a:latin typeface="Roboto" panose="02000000000000000000" pitchFamily="2" charset="0"/>
                <a:cs typeface="+mj-cs"/>
              </a:rPr>
              <a:t>Perform hand hygiene immediately after removal</a:t>
            </a:r>
            <a:endParaRPr lang="en-IN" sz="2800" b="1" dirty="0">
              <a:solidFill>
                <a:srgbClr val="15526C"/>
              </a:solidFill>
              <a:latin typeface="Roboto" panose="02000000000000000000" pitchFamily="2" charset="0"/>
              <a:cs typeface="+mj-cs"/>
            </a:endParaRPr>
          </a:p>
        </p:txBody>
      </p:sp>
      <p:pic>
        <p:nvPicPr>
          <p:cNvPr id="21506" name="Picture 2" descr="Image result for healthcare workers icon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417935" y="3360102"/>
            <a:ext cx="3771900" cy="2247901"/>
          </a:xfrm>
          <a:prstGeom prst="rect">
            <a:avLst/>
          </a:prstGeom>
          <a:noFill/>
        </p:spPr>
      </p:pic>
      <p:pic>
        <p:nvPicPr>
          <p:cNvPr id="11" name="Picture 8" descr="Image result for cleaning workers">
            <a:extLst>
              <a:ext uri="{FF2B5EF4-FFF2-40B4-BE49-F238E27FC236}">
                <a16:creationId xmlns:a16="http://schemas.microsoft.com/office/drawing/2014/main" id="{1B87E3D8-1389-4DE9-B9C0-BEF6166E40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81511" y="5928360"/>
            <a:ext cx="2462341" cy="1766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12"/>
          <p:cNvSpPr/>
          <p:nvPr/>
        </p:nvSpPr>
        <p:spPr>
          <a:xfrm>
            <a:off x="15022362" y="6345674"/>
            <a:ext cx="299131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- Heavy</a:t>
            </a:r>
            <a:r>
              <a:rPr lang="en-IN" b="1" dirty="0">
                <a:solidFill>
                  <a:srgbClr val="1F769D"/>
                </a:solidFill>
                <a:latin typeface="Roboto" panose="02000000000000000000"/>
              </a:rPr>
              <a:t> </a:t>
            </a:r>
            <a:r>
              <a:rPr lang="en-IN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duty gloves</a:t>
            </a:r>
            <a:endParaRPr lang="en-US" sz="2800" b="1" dirty="0">
              <a:solidFill>
                <a:schemeClr val="tx1">
                  <a:lumMod val="65000"/>
                  <a:lumOff val="35000"/>
                </a:schemeClr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5026640" y="4059674"/>
            <a:ext cx="288036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- Sterile, single-use gloves </a:t>
            </a:r>
            <a:endParaRPr lang="en-IN" sz="2800" b="1" dirty="0">
              <a:solidFill>
                <a:schemeClr val="tx1">
                  <a:lumMod val="65000"/>
                  <a:lumOff val="35000"/>
                </a:schemeClr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0D20F93D-391F-4D1A-A205-29F9132A9D84}"/>
              </a:ext>
            </a:extLst>
          </p:cNvPr>
          <p:cNvSpPr txBox="1">
            <a:spLocks/>
          </p:cNvSpPr>
          <p:nvPr/>
        </p:nvSpPr>
        <p:spPr>
          <a:xfrm>
            <a:off x="1061446" y="2408181"/>
            <a:ext cx="8908868" cy="787881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514350" indent="-514350">
              <a:lnSpc>
                <a:spcPct val="150000"/>
              </a:lnSpc>
            </a:pPr>
            <a:r>
              <a:rPr lang="en-US" sz="2600" dirty="0">
                <a:latin typeface="Roboto"/>
              </a:rPr>
              <a:t>To </a:t>
            </a:r>
            <a:r>
              <a:rPr lang="en-US" sz="2600" b="1" dirty="0">
                <a:latin typeface="Roboto"/>
              </a:rPr>
              <a:t>reduce the risk of </a:t>
            </a:r>
          </a:p>
          <a:p>
            <a:pPr marL="971550" lvl="1" indent="-514350">
              <a:buFont typeface="Arial" pitchFamily="34" charset="0"/>
              <a:buChar char="•"/>
            </a:pPr>
            <a:r>
              <a:rPr lang="en-US" sz="2600" dirty="0">
                <a:latin typeface="Roboto"/>
              </a:rPr>
              <a:t>contamination of healthcare workers’ hands</a:t>
            </a:r>
          </a:p>
          <a:p>
            <a:pPr marL="971550" lvl="1" indent="-514350">
              <a:buFont typeface="Arial" pitchFamily="34" charset="0"/>
              <a:buChar char="•"/>
            </a:pPr>
            <a:r>
              <a:rPr lang="en-US" sz="2600" dirty="0">
                <a:latin typeface="Roboto"/>
              </a:rPr>
              <a:t>germ dissemination to the environment and transmission from healthcare worker to the patient and vice versa, as well as from one patient to another</a:t>
            </a:r>
            <a:endParaRPr lang="en-IN" sz="2600" dirty="0">
              <a:latin typeface="Roboto"/>
            </a:endParaRPr>
          </a:p>
          <a:p>
            <a:pPr marL="288925" indent="-288925">
              <a:lnSpc>
                <a:spcPct val="150000"/>
              </a:lnSpc>
              <a:spcBef>
                <a:spcPts val="1200"/>
              </a:spcBef>
              <a:buFont typeface="Arial" pitchFamily="34" charset="0"/>
              <a:buChar char="•"/>
            </a:pPr>
            <a:r>
              <a:rPr lang="en-US" sz="2600" b="1" dirty="0">
                <a:latin typeface="Roboto"/>
              </a:rPr>
              <a:t>Wear:</a:t>
            </a:r>
            <a:r>
              <a:rPr lang="en-US" sz="2600" dirty="0">
                <a:latin typeface="Roboto"/>
              </a:rPr>
              <a:t> when touching blood, body fluids, secretions, excretions, mucous membranes, non-intact skin</a:t>
            </a:r>
          </a:p>
          <a:p>
            <a:pPr marL="285750" indent="-285750" defTabSz="9144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2600" b="1" dirty="0">
                <a:latin typeface="Roboto"/>
              </a:rPr>
              <a:t>Change:  </a:t>
            </a:r>
          </a:p>
          <a:p>
            <a:pPr marL="742950" lvl="1" indent="-285750" defTabSz="914400">
              <a:spcBef>
                <a:spcPct val="20000"/>
              </a:spcBef>
              <a:buFont typeface="Arial" pitchFamily="34" charset="0"/>
              <a:buChar char="–"/>
              <a:defRPr/>
            </a:pPr>
            <a:r>
              <a:rPr lang="en-US" sz="2600" dirty="0">
                <a:latin typeface="Roboto"/>
              </a:rPr>
              <a:t>between tasks and procedures on the same patient </a:t>
            </a:r>
          </a:p>
          <a:p>
            <a:pPr marL="742950" lvl="1" indent="-285750" defTabSz="914400">
              <a:spcBef>
                <a:spcPct val="20000"/>
              </a:spcBef>
              <a:buFont typeface="Arial" pitchFamily="34" charset="0"/>
              <a:buChar char="–"/>
              <a:defRPr/>
            </a:pPr>
            <a:r>
              <a:rPr lang="en-US" sz="2600" dirty="0">
                <a:latin typeface="Roboto"/>
              </a:rPr>
              <a:t>after contact with potentially infectious material.</a:t>
            </a:r>
          </a:p>
          <a:p>
            <a:pPr marL="285750" indent="-285750" defTabSz="9144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2600" b="1" dirty="0">
                <a:latin typeface="Roboto"/>
              </a:rPr>
              <a:t>Remove:</a:t>
            </a:r>
          </a:p>
          <a:p>
            <a:pPr marL="742950" lvl="1" indent="-285750" defTabSz="914400">
              <a:spcBef>
                <a:spcPct val="20000"/>
              </a:spcBef>
              <a:buFont typeface="Arial" pitchFamily="34" charset="0"/>
              <a:buChar char="–"/>
              <a:defRPr/>
            </a:pPr>
            <a:r>
              <a:rPr lang="en-US" sz="2600" dirty="0">
                <a:latin typeface="Roboto"/>
              </a:rPr>
              <a:t>after use</a:t>
            </a:r>
          </a:p>
          <a:p>
            <a:pPr marL="742950" lvl="1" indent="-285750" defTabSz="914400">
              <a:spcBef>
                <a:spcPct val="20000"/>
              </a:spcBef>
              <a:buFont typeface="Arial" pitchFamily="34" charset="0"/>
              <a:buChar char="–"/>
              <a:defRPr/>
            </a:pPr>
            <a:r>
              <a:rPr lang="en-US" sz="2600" dirty="0">
                <a:latin typeface="Roboto"/>
              </a:rPr>
              <a:t> before touching non-contaminated items and surfaces, </a:t>
            </a:r>
          </a:p>
          <a:p>
            <a:pPr marL="742950" lvl="1" indent="-285750" defTabSz="914400">
              <a:spcBef>
                <a:spcPct val="20000"/>
              </a:spcBef>
              <a:buFont typeface="Arial" pitchFamily="34" charset="0"/>
              <a:buChar char="–"/>
              <a:defRPr/>
            </a:pPr>
            <a:r>
              <a:rPr lang="en-US" sz="2600" dirty="0">
                <a:latin typeface="Roboto"/>
              </a:rPr>
              <a:t> before going to another patient</a:t>
            </a:r>
            <a:endParaRPr lang="en-IN" sz="2600" dirty="0">
              <a:latin typeface="Roboto"/>
            </a:endParaRPr>
          </a:p>
          <a:p>
            <a:pPr marL="0" marR="0" lvl="0" indent="0" algn="l" defTabSz="1371600" rtl="0" eaLnBrk="1" fontAlgn="auto" latinLnBrk="0" hangingPunct="1">
              <a:lnSpc>
                <a:spcPts val="4200"/>
              </a:lnSpc>
              <a:spcBef>
                <a:spcPts val="1500"/>
              </a:spcBef>
              <a:spcAft>
                <a:spcPts val="60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Roboto"/>
              <a:ea typeface="Roboto" panose="02000000000000000000" pitchFamily="2" charset="0"/>
            </a:endParaRPr>
          </a:p>
          <a:p>
            <a:pPr marL="0" marR="0" lvl="0" indent="0" algn="l" defTabSz="1371600" rtl="0" eaLnBrk="1" fontAlgn="auto" latinLnBrk="0" hangingPunct="1">
              <a:lnSpc>
                <a:spcPts val="4200"/>
              </a:lnSpc>
              <a:spcBef>
                <a:spcPts val="1500"/>
              </a:spcBef>
              <a:spcAft>
                <a:spcPts val="60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Roboto"/>
                <a:ea typeface="Roboto" panose="02000000000000000000" pitchFamily="2" charset="0"/>
              </a:rPr>
              <a:t> </a:t>
            </a:r>
            <a:endParaRPr kumimoji="0" lang="en-IN" sz="26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Roboto"/>
              <a:ea typeface="Roboto" panose="02000000000000000000" pitchFamily="2" charset="0"/>
            </a:endParaRPr>
          </a:p>
          <a:p>
            <a:pPr marL="1028700" marR="0" lvl="1" indent="-342900" algn="l" defTabSz="1371600" rtl="0" eaLnBrk="1" fontAlgn="auto" latinLnBrk="0" hangingPunct="1">
              <a:lnSpc>
                <a:spcPts val="4200"/>
              </a:lnSpc>
              <a:spcBef>
                <a:spcPts val="750"/>
              </a:spcBef>
              <a:spcAft>
                <a:spcPts val="600"/>
              </a:spcAft>
              <a:buClrTx/>
              <a:buSzTx/>
              <a:buFont typeface="Roboto" panose="02000000000000000000" pitchFamily="2" charset="0"/>
              <a:buChar char="−"/>
              <a:tabLst/>
              <a:defRPr/>
            </a:pPr>
            <a:endParaRPr kumimoji="0" lang="en-IN" sz="26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Roboto"/>
              <a:ea typeface="Roboto" panose="02000000000000000000" pitchFamily="2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DD78273-5DB4-4FB1-8FF1-6EEDD9185AC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400" y="410133"/>
            <a:ext cx="1057217" cy="951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863270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151391-530E-4C3D-87A6-503EF8BFC7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7565" y="650394"/>
            <a:ext cx="15773400" cy="1988345"/>
          </a:xfrm>
        </p:spPr>
        <p:txBody>
          <a:bodyPr anchor="t"/>
          <a:lstStyle/>
          <a:p>
            <a:pPr algn="ctr"/>
            <a:r>
              <a:rPr lang="en-US" dirty="0"/>
              <a:t> Facial Protection </a:t>
            </a:r>
            <a:br>
              <a:rPr lang="en-US" dirty="0"/>
            </a:br>
            <a:r>
              <a:rPr lang="en-US" dirty="0"/>
              <a:t>(Eyes, Nose and Mouth)</a:t>
            </a:r>
            <a:br>
              <a:rPr lang="en-IN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20F93D-391F-4D1A-A205-29F9132A9D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1446" y="2408181"/>
            <a:ext cx="8908868" cy="7878819"/>
          </a:xfrm>
        </p:spPr>
        <p:txBody>
          <a:bodyPr/>
          <a:lstStyle/>
          <a:p>
            <a:pPr marL="0" indent="0">
              <a:buNone/>
            </a:pPr>
            <a:r>
              <a:rPr lang="en-US" sz="3600" b="1" dirty="0"/>
              <a:t>Wear 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A </a:t>
            </a:r>
            <a:r>
              <a:rPr lang="en-US" b="1" dirty="0"/>
              <a:t>surgical or procedure mask and eye protection (eye visor, goggles) </a:t>
            </a:r>
            <a:r>
              <a:rPr lang="en-US" dirty="0"/>
              <a:t>or 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A </a:t>
            </a:r>
            <a:r>
              <a:rPr lang="en-US" b="1" dirty="0"/>
              <a:t>face shield </a:t>
            </a:r>
            <a:r>
              <a:rPr lang="en-US" dirty="0"/>
              <a:t>to protect mucous membranes of the eyes, nose, and mouth </a:t>
            </a:r>
          </a:p>
          <a:p>
            <a:pPr marL="0" indent="0">
              <a:buNone/>
            </a:pPr>
            <a:r>
              <a:rPr lang="en-US" dirty="0"/>
              <a:t>during activities that are likely to generate splashes or sprays of blood, body fluids, secretions, and excretions when touching blood, body fluids, secretions, excretions, mucous membranes, non-intact skin</a:t>
            </a:r>
          </a:p>
          <a:p>
            <a:pPr marL="0" indent="0">
              <a:buNone/>
            </a:pPr>
            <a:endParaRPr lang="en-IN" sz="2800" dirty="0"/>
          </a:p>
          <a:p>
            <a:pPr lvl="1"/>
            <a:endParaRPr lang="en-IN" sz="2800" dirty="0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A8912960-F35D-49D3-AC25-007972A6E4CB}"/>
              </a:ext>
            </a:extLst>
          </p:cNvPr>
          <p:cNvSpPr>
            <a:spLocks/>
          </p:cNvSpPr>
          <p:nvPr/>
        </p:nvSpPr>
        <p:spPr>
          <a:xfrm rot="5400000">
            <a:off x="11544299" y="3333751"/>
            <a:ext cx="4343400" cy="4343400"/>
          </a:xfrm>
          <a:prstGeom prst="roundRect">
            <a:avLst/>
          </a:prstGeom>
          <a:noFill/>
          <a:ln>
            <a:solidFill>
              <a:srgbClr val="0E37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56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E145C68-BFFB-4BBB-9590-B0D8489FC68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 b="22426"/>
          <a:stretch/>
        </p:blipFill>
        <p:spPr>
          <a:xfrm>
            <a:off x="11622984" y="3455604"/>
            <a:ext cx="4186029" cy="4099694"/>
          </a:xfrm>
          <a:prstGeom prst="rect">
            <a:avLst/>
          </a:prstGeom>
          <a:effectLst>
            <a:softEdge rad="15240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DD78273-5DB4-4FB1-8FF1-6EEDD9185AC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400" y="410133"/>
            <a:ext cx="1057217" cy="951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052277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151391-530E-4C3D-87A6-503EF8BFC7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7565" y="650394"/>
            <a:ext cx="15773400" cy="1988345"/>
          </a:xfrm>
        </p:spPr>
        <p:txBody>
          <a:bodyPr anchor="t"/>
          <a:lstStyle/>
          <a:p>
            <a:pPr algn="ctr"/>
            <a:r>
              <a:rPr lang="en-US" dirty="0"/>
              <a:t> Masks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20F93D-391F-4D1A-A205-29F9132A9D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1446" y="2271021"/>
            <a:ext cx="10505714" cy="7878819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b="1" dirty="0"/>
              <a:t>Medical masks for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dirty="0"/>
              <a:t>Health care workers providing direct care to COVID-19 patients and/or other patients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dirty="0"/>
              <a:t>Lab technicians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dirty="0"/>
              <a:t>Hospital staff in screening area 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dirty="0"/>
              <a:t>Cleaners/Helpers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dirty="0"/>
              <a:t>Ambulance and patient transfer staff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dirty="0"/>
              <a:t>Mortuary Staff and those handling bodies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dirty="0"/>
              <a:t>Patients with respiratory symptoms</a:t>
            </a:r>
          </a:p>
          <a:p>
            <a:pPr>
              <a:lnSpc>
                <a:spcPct val="100000"/>
              </a:lnSpc>
            </a:pPr>
            <a:r>
              <a:rPr lang="en-US" b="1" dirty="0"/>
              <a:t>Respirator N95 or FFP2 or equivalent standard</a:t>
            </a:r>
          </a:p>
          <a:p>
            <a:pPr lvl="1">
              <a:lnSpc>
                <a:spcPct val="100000"/>
              </a:lnSpc>
            </a:pPr>
            <a:r>
              <a:rPr lang="en-US" dirty="0"/>
              <a:t>Specifically, for HCW while performing </a:t>
            </a:r>
            <a:r>
              <a:rPr lang="en-US" b="1" dirty="0"/>
              <a:t>aerosol-generating procedures </a:t>
            </a:r>
            <a:r>
              <a:rPr lang="en-US" dirty="0"/>
              <a:t>(e.g. tracheal intubation, non-invasive ventilation, </a:t>
            </a:r>
            <a:r>
              <a:rPr lang="en-US" dirty="0" err="1"/>
              <a:t>tracheostomy</a:t>
            </a:r>
            <a:r>
              <a:rPr lang="en-US" dirty="0"/>
              <a:t>, cardiopulmonary resuscitation, manual ventilation before intubation, </a:t>
            </a:r>
            <a:r>
              <a:rPr lang="en-US" dirty="0" err="1"/>
              <a:t>bronchoscopy</a:t>
            </a:r>
            <a:r>
              <a:rPr lang="en-US" dirty="0"/>
              <a:t>) </a:t>
            </a:r>
          </a:p>
          <a:p>
            <a:pPr lvl="1">
              <a:lnSpc>
                <a:spcPct val="100000"/>
              </a:lnSpc>
              <a:spcBef>
                <a:spcPts val="600"/>
              </a:spcBef>
            </a:pPr>
            <a:r>
              <a:rPr lang="en-US" dirty="0"/>
              <a:t>Used for an extended time- wearing the same respirator </a:t>
            </a:r>
            <a:r>
              <a:rPr lang="en-US" b="1" dirty="0"/>
              <a:t>while caring for multiple patients who have the same diagnosis without removing it</a:t>
            </a:r>
          </a:p>
          <a:p>
            <a:pPr lvl="1">
              <a:lnSpc>
                <a:spcPct val="100000"/>
              </a:lnSpc>
            </a:pPr>
            <a:endParaRPr lang="en-IN" dirty="0"/>
          </a:p>
        </p:txBody>
      </p:sp>
      <p:pic>
        <p:nvPicPr>
          <p:cNvPr id="51202" name="Picture 2" descr="Image result for respirator N95 or FFP2 standard vs medical mask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452860" y="4159534"/>
            <a:ext cx="6340080" cy="3399506"/>
          </a:xfrm>
          <a:prstGeom prst="rect">
            <a:avLst/>
          </a:prstGeom>
          <a:noFill/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DD78273-5DB4-4FB1-8FF1-6EEDD9185AC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400" y="410133"/>
            <a:ext cx="1057217" cy="951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052277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151391-530E-4C3D-87A6-503EF8BFC7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7565" y="668846"/>
            <a:ext cx="15773400" cy="1988345"/>
          </a:xfrm>
        </p:spPr>
        <p:txBody>
          <a:bodyPr anchor="t"/>
          <a:lstStyle/>
          <a:p>
            <a:pPr algn="ctr"/>
            <a:r>
              <a:rPr lang="en-US" dirty="0"/>
              <a:t> Gown</a:t>
            </a:r>
            <a:br>
              <a:rPr lang="en-IN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20F93D-391F-4D1A-A205-29F9132A9D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703130" y="2408181"/>
            <a:ext cx="8908868" cy="7878819"/>
          </a:xfrm>
        </p:spPr>
        <p:txBody>
          <a:bodyPr/>
          <a:lstStyle/>
          <a:p>
            <a:pPr marL="0" indent="0">
              <a:buNone/>
            </a:pPr>
            <a:r>
              <a:rPr lang="en-US" sz="3600" b="1" dirty="0"/>
              <a:t>Wear </a:t>
            </a:r>
          </a:p>
          <a:p>
            <a:r>
              <a:rPr lang="en-US" sz="2800" dirty="0"/>
              <a:t>to protect skin and prevent soiling of clothing during activities that are likely to generate splashes or sprays of blood, body fluids, secretions, or excretions</a:t>
            </a:r>
          </a:p>
          <a:p>
            <a:endParaRPr lang="en-IN" sz="2800" dirty="0"/>
          </a:p>
          <a:p>
            <a:pPr marL="0" indent="0">
              <a:buNone/>
            </a:pPr>
            <a:r>
              <a:rPr lang="en-US" sz="3600" b="1" dirty="0"/>
              <a:t>Remove </a:t>
            </a:r>
          </a:p>
          <a:p>
            <a:r>
              <a:rPr lang="en-US" sz="2800" dirty="0"/>
              <a:t>soiled gown as soon as possible, and perform hand hygiene</a:t>
            </a:r>
            <a:endParaRPr lang="en-IN" sz="2800" dirty="0"/>
          </a:p>
          <a:p>
            <a:pPr lvl="1"/>
            <a:endParaRPr lang="en-IN" sz="2800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07101DCA-5E55-462F-B6B3-3F8A1F3758C7}"/>
              </a:ext>
            </a:extLst>
          </p:cNvPr>
          <p:cNvGrpSpPr/>
          <p:nvPr/>
        </p:nvGrpSpPr>
        <p:grpSpPr>
          <a:xfrm>
            <a:off x="1670910" y="2971800"/>
            <a:ext cx="4391390" cy="4344312"/>
            <a:chOff x="1670910" y="2971800"/>
            <a:chExt cx="4391390" cy="4344312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A23CDC0F-688A-41F5-A6E5-803C97D67B0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284" t="3875" r="58476" b="3856"/>
            <a:stretch/>
          </p:blipFill>
          <p:spPr>
            <a:xfrm>
              <a:off x="1670910" y="2971800"/>
              <a:ext cx="2484500" cy="4344312"/>
            </a:xfrm>
            <a:prstGeom prst="rect">
              <a:avLst/>
            </a:prstGeom>
            <a:effectLst>
              <a:softEdge rad="63500"/>
            </a:effectLst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653ECD1C-6A04-43B2-8164-020BF3E5B11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415" t="10692" r="9384" b="8150"/>
            <a:stretch/>
          </p:blipFill>
          <p:spPr>
            <a:xfrm>
              <a:off x="3577800" y="2971800"/>
              <a:ext cx="2484500" cy="4344312"/>
            </a:xfrm>
            <a:prstGeom prst="rect">
              <a:avLst/>
            </a:prstGeom>
            <a:effectLst>
              <a:softEdge rad="63500"/>
            </a:effectLst>
          </p:spPr>
        </p:pic>
      </p:grp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A8912960-F35D-49D3-AC25-007972A6E4CB}"/>
              </a:ext>
            </a:extLst>
          </p:cNvPr>
          <p:cNvSpPr>
            <a:spLocks/>
          </p:cNvSpPr>
          <p:nvPr/>
        </p:nvSpPr>
        <p:spPr>
          <a:xfrm rot="5400000">
            <a:off x="1694905" y="2971800"/>
            <a:ext cx="4343400" cy="4343400"/>
          </a:xfrm>
          <a:prstGeom prst="roundRect">
            <a:avLst/>
          </a:prstGeom>
          <a:noFill/>
          <a:ln>
            <a:solidFill>
              <a:srgbClr val="0E37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5600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DD78273-5DB4-4FB1-8FF1-6EEDD9185AC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400" y="410133"/>
            <a:ext cx="1057217" cy="951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048411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151391-530E-4C3D-87A6-503EF8BFC7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7565" y="668846"/>
            <a:ext cx="15773400" cy="1988345"/>
          </a:xfrm>
        </p:spPr>
        <p:txBody>
          <a:bodyPr anchor="t"/>
          <a:lstStyle/>
          <a:p>
            <a:pPr algn="ctr"/>
            <a:r>
              <a:rPr lang="en-US" dirty="0"/>
              <a:t> Donning PPE</a:t>
            </a:r>
            <a:br>
              <a:rPr lang="en-IN" dirty="0"/>
            </a:br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1" y="9209782"/>
            <a:ext cx="31242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CDC</a:t>
            </a:r>
          </a:p>
          <a:p>
            <a:r>
              <a:rPr lang="en-US" dirty="0">
                <a:hlinkClick r:id="rId3"/>
              </a:rPr>
              <a:t>https://www.cdc.gov/hai/pdfs/ppe/ppe-sequence.pdf</a:t>
            </a:r>
            <a:r>
              <a:rPr lang="en-US" dirty="0"/>
              <a:t> </a:t>
            </a:r>
          </a:p>
        </p:txBody>
      </p:sp>
      <p:pic>
        <p:nvPicPr>
          <p:cNvPr id="18" name="Picture 3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4">
                <a:lumMod val="40000"/>
                <a:lumOff val="60000"/>
                <a:tint val="45000"/>
                <a:satMod val="400000"/>
              </a:schemeClr>
            </a:duotone>
          </a:blip>
          <a:srcRect l="9269" r="6136" b="76316"/>
          <a:stretch>
            <a:fillRect/>
          </a:stretch>
        </p:blipFill>
        <p:spPr bwMode="auto">
          <a:xfrm>
            <a:off x="5091810" y="2881512"/>
            <a:ext cx="3630706" cy="1928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9" name="Picture 18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4">
                <a:lumMod val="40000"/>
                <a:lumOff val="60000"/>
                <a:tint val="45000"/>
                <a:satMod val="400000"/>
              </a:schemeClr>
            </a:duotone>
          </a:blip>
          <a:srcRect l="9399" t="25263" r="9138" b="46316"/>
          <a:stretch>
            <a:fillRect/>
          </a:stretch>
        </p:blipFill>
        <p:spPr bwMode="auto">
          <a:xfrm>
            <a:off x="7549036" y="4489172"/>
            <a:ext cx="3496235" cy="2314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" name="Picture 19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4">
                <a:lumMod val="40000"/>
                <a:lumOff val="60000"/>
                <a:tint val="45000"/>
                <a:satMod val="400000"/>
              </a:schemeClr>
            </a:duotone>
          </a:blip>
          <a:srcRect t="55263" b="25790"/>
          <a:stretch>
            <a:fillRect/>
          </a:stretch>
        </p:blipFill>
        <p:spPr bwMode="auto">
          <a:xfrm>
            <a:off x="9283339" y="6290369"/>
            <a:ext cx="5333022" cy="19173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1" name="Picture 20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4">
                <a:lumMod val="40000"/>
                <a:lumOff val="60000"/>
                <a:tint val="45000"/>
                <a:satMod val="400000"/>
              </a:schemeClr>
            </a:duotone>
          </a:blip>
          <a:srcRect l="18799" t="77368" r="18538" b="526"/>
          <a:stretch>
            <a:fillRect/>
          </a:stretch>
        </p:blipFill>
        <p:spPr bwMode="auto">
          <a:xfrm>
            <a:off x="10988040" y="8433436"/>
            <a:ext cx="2028570" cy="13578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4" name="Down Arrow 23"/>
          <p:cNvSpPr/>
          <p:nvPr/>
        </p:nvSpPr>
        <p:spPr>
          <a:xfrm rot="19398476">
            <a:off x="7202697" y="4372044"/>
            <a:ext cx="390670" cy="878773"/>
          </a:xfrm>
          <a:prstGeom prst="downArrow">
            <a:avLst/>
          </a:prstGeom>
          <a:solidFill>
            <a:schemeClr val="bg2">
              <a:lumMod val="7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Down Arrow 24"/>
          <p:cNvSpPr/>
          <p:nvPr/>
        </p:nvSpPr>
        <p:spPr>
          <a:xfrm rot="19398476">
            <a:off x="9230392" y="6461734"/>
            <a:ext cx="390670" cy="878773"/>
          </a:xfrm>
          <a:prstGeom prst="downArrow">
            <a:avLst/>
          </a:prstGeom>
          <a:solidFill>
            <a:schemeClr val="bg2">
              <a:lumMod val="7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Down Arrow 25"/>
          <p:cNvSpPr/>
          <p:nvPr/>
        </p:nvSpPr>
        <p:spPr>
          <a:xfrm rot="19398476">
            <a:off x="10447526" y="8116439"/>
            <a:ext cx="390670" cy="878773"/>
          </a:xfrm>
          <a:prstGeom prst="downArrow">
            <a:avLst/>
          </a:prstGeom>
          <a:solidFill>
            <a:schemeClr val="bg2">
              <a:lumMod val="7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/>
          <p:cNvSpPr/>
          <p:nvPr/>
        </p:nvSpPr>
        <p:spPr>
          <a:xfrm>
            <a:off x="4700866" y="3977888"/>
            <a:ext cx="836908" cy="836909"/>
          </a:xfrm>
          <a:prstGeom prst="ellips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Roboto"/>
              </a:rPr>
              <a:t>2</a:t>
            </a:r>
            <a:endParaRPr lang="en-US" sz="2000" b="1" dirty="0">
              <a:latin typeface="Roboto"/>
            </a:endParaRPr>
          </a:p>
        </p:txBody>
      </p:sp>
      <p:sp>
        <p:nvSpPr>
          <p:cNvPr id="28" name="Oval 27"/>
          <p:cNvSpPr/>
          <p:nvPr/>
        </p:nvSpPr>
        <p:spPr>
          <a:xfrm>
            <a:off x="6956129" y="6041748"/>
            <a:ext cx="836908" cy="836909"/>
          </a:xfrm>
          <a:prstGeom prst="ellips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Roboto"/>
              </a:rPr>
              <a:t>3</a:t>
            </a:r>
            <a:endParaRPr lang="en-US" sz="2000" b="1" dirty="0">
              <a:latin typeface="Roboto"/>
            </a:endParaRPr>
          </a:p>
        </p:txBody>
      </p:sp>
      <p:sp>
        <p:nvSpPr>
          <p:cNvPr id="29" name="Oval 28"/>
          <p:cNvSpPr/>
          <p:nvPr/>
        </p:nvSpPr>
        <p:spPr>
          <a:xfrm>
            <a:off x="8658618" y="7568598"/>
            <a:ext cx="836908" cy="836909"/>
          </a:xfrm>
          <a:prstGeom prst="ellips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Roboto"/>
              </a:rPr>
              <a:t>4</a:t>
            </a:r>
            <a:endParaRPr lang="en-US" sz="2000" b="1" dirty="0">
              <a:latin typeface="Roboto"/>
            </a:endParaRPr>
          </a:p>
        </p:txBody>
      </p:sp>
      <p:sp>
        <p:nvSpPr>
          <p:cNvPr id="30" name="Oval 29"/>
          <p:cNvSpPr/>
          <p:nvPr/>
        </p:nvSpPr>
        <p:spPr>
          <a:xfrm>
            <a:off x="10343284" y="9206251"/>
            <a:ext cx="836908" cy="836909"/>
          </a:xfrm>
          <a:prstGeom prst="ellips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Roboto"/>
              </a:rPr>
              <a:t>5</a:t>
            </a:r>
            <a:endParaRPr lang="en-US" sz="2000" b="1" dirty="0">
              <a:latin typeface="Roboto"/>
            </a:endParaRPr>
          </a:p>
        </p:txBody>
      </p:sp>
      <p:pic>
        <p:nvPicPr>
          <p:cNvPr id="22" name="Picture 2" descr="https://encrypted-tbn0.gstatic.com/images?q=tbn:ANd9GcSMO2leobRZ8lvqgznEWzn2fJQ5qEuPzSd462fz9lrTDkj66gU-Cg&amp;s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4">
                <a:lumMod val="40000"/>
                <a:lumOff val="60000"/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4023360" y="1560386"/>
            <a:ext cx="1597660" cy="1302511"/>
          </a:xfrm>
          <a:prstGeom prst="rect">
            <a:avLst/>
          </a:prstGeom>
          <a:noFill/>
        </p:spPr>
      </p:pic>
      <p:sp>
        <p:nvSpPr>
          <p:cNvPr id="32" name="Down Arrow 31"/>
          <p:cNvSpPr/>
          <p:nvPr/>
        </p:nvSpPr>
        <p:spPr>
          <a:xfrm rot="19398476">
            <a:off x="5709178" y="2253684"/>
            <a:ext cx="390670" cy="878773"/>
          </a:xfrm>
          <a:prstGeom prst="downArrow">
            <a:avLst/>
          </a:prstGeom>
          <a:solidFill>
            <a:schemeClr val="bg2">
              <a:lumMod val="7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/>
          <p:cNvSpPr/>
          <p:nvPr/>
        </p:nvSpPr>
        <p:spPr>
          <a:xfrm>
            <a:off x="3664546" y="2514848"/>
            <a:ext cx="836908" cy="836909"/>
          </a:xfrm>
          <a:prstGeom prst="ellips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Roboto"/>
              </a:rPr>
              <a:t>1</a:t>
            </a:r>
            <a:endParaRPr lang="en-US" sz="2000" b="1" dirty="0">
              <a:latin typeface="Roboto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8337281" y="2035677"/>
            <a:ext cx="54864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algn="just"/>
            <a:r>
              <a:rPr lang="en-US" sz="2400" b="1" dirty="0">
                <a:latin typeface="Roboto"/>
              </a:rPr>
              <a:t>2. GOWN</a:t>
            </a:r>
          </a:p>
          <a:p>
            <a:pPr marL="279400" lvl="1" indent="-279400" algn="just">
              <a:buFont typeface="Wingdings" panose="05000000000000000000" pitchFamily="2" charset="2"/>
              <a:buChar char="§"/>
            </a:pPr>
            <a:r>
              <a:rPr lang="en-US" sz="2400" dirty="0">
                <a:latin typeface="Roboto"/>
              </a:rPr>
              <a:t>Fully cover torso from neck to knees, arms to end of wrists, and around the back.</a:t>
            </a:r>
          </a:p>
          <a:p>
            <a:pPr marL="279400" lvl="1" indent="-279400" algn="just">
              <a:buFont typeface="Wingdings" panose="05000000000000000000" pitchFamily="2" charset="2"/>
              <a:buChar char="§"/>
            </a:pPr>
            <a:r>
              <a:rPr lang="en-US" sz="2400" dirty="0">
                <a:latin typeface="Roboto"/>
              </a:rPr>
              <a:t>Fasten in back of neck and waist</a:t>
            </a:r>
          </a:p>
        </p:txBody>
      </p:sp>
      <p:sp>
        <p:nvSpPr>
          <p:cNvPr id="35" name="Rectangle 34"/>
          <p:cNvSpPr/>
          <p:nvPr/>
        </p:nvSpPr>
        <p:spPr>
          <a:xfrm>
            <a:off x="1874520" y="5182851"/>
            <a:ext cx="54864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 b="1" dirty="0">
                <a:latin typeface="Roboto"/>
              </a:rPr>
              <a:t>3. MASK OR RESPIRATOR</a:t>
            </a:r>
          </a:p>
          <a:p>
            <a:pPr marL="231775" lvl="1" indent="-231775" algn="just">
              <a:buFont typeface="Wingdings" panose="05000000000000000000" pitchFamily="2" charset="2"/>
              <a:buChar char="§"/>
            </a:pPr>
            <a:r>
              <a:rPr lang="en-US" sz="2400" dirty="0">
                <a:latin typeface="Roboto"/>
              </a:rPr>
              <a:t>Secure ties or elastic bands at middle of head and neck</a:t>
            </a:r>
          </a:p>
          <a:p>
            <a:pPr marL="231775" lvl="1" indent="-231775" algn="just">
              <a:buFont typeface="Wingdings" panose="05000000000000000000" pitchFamily="2" charset="2"/>
              <a:buChar char="§"/>
            </a:pPr>
            <a:r>
              <a:rPr lang="en-US" sz="2400" dirty="0">
                <a:latin typeface="Roboto"/>
              </a:rPr>
              <a:t>Fit flexible band to nose bridge</a:t>
            </a:r>
          </a:p>
          <a:p>
            <a:pPr marL="231775" lvl="1" indent="-231775" algn="just">
              <a:buFont typeface="Wingdings" panose="05000000000000000000" pitchFamily="2" charset="2"/>
              <a:buChar char="§"/>
            </a:pPr>
            <a:r>
              <a:rPr lang="en-US" sz="2400" dirty="0">
                <a:latin typeface="Roboto"/>
              </a:rPr>
              <a:t>Fit snug to face and below chin</a:t>
            </a:r>
          </a:p>
          <a:p>
            <a:pPr marL="231775" lvl="1" indent="-231775" algn="just">
              <a:buFont typeface="Wingdings" panose="05000000000000000000" pitchFamily="2" charset="2"/>
              <a:buChar char="§"/>
            </a:pPr>
            <a:r>
              <a:rPr lang="en-US" sz="2400" dirty="0">
                <a:latin typeface="Roboto"/>
              </a:rPr>
              <a:t>Fit-check respirator</a:t>
            </a:r>
          </a:p>
        </p:txBody>
      </p:sp>
      <p:sp>
        <p:nvSpPr>
          <p:cNvPr id="36" name="Rectangle 35"/>
          <p:cNvSpPr/>
          <p:nvPr/>
        </p:nvSpPr>
        <p:spPr>
          <a:xfrm>
            <a:off x="12740640" y="5150013"/>
            <a:ext cx="554736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latin typeface="Roboto"/>
              </a:rPr>
              <a:t>4. GOGGLES OR FACE SHIELD</a:t>
            </a:r>
          </a:p>
          <a:p>
            <a:pPr marL="231775" lvl="1" indent="-231775">
              <a:buFont typeface="Wingdings" panose="05000000000000000000" pitchFamily="2" charset="2"/>
              <a:buChar char="§"/>
            </a:pPr>
            <a:r>
              <a:rPr lang="en-US" sz="2400" dirty="0">
                <a:latin typeface="Roboto"/>
              </a:rPr>
              <a:t>Place over face &amp; eyes, adjust to fit</a:t>
            </a:r>
          </a:p>
          <a:p>
            <a:pPr marL="231775" lvl="1" indent="-231775">
              <a:buFont typeface="Wingdings" panose="05000000000000000000" pitchFamily="2" charset="2"/>
              <a:buChar char="§"/>
            </a:pPr>
            <a:r>
              <a:rPr lang="en-US" sz="2400" dirty="0">
                <a:latin typeface="Roboto"/>
              </a:rPr>
              <a:t>Band of the goggles should be placed over the headgear</a:t>
            </a:r>
          </a:p>
        </p:txBody>
      </p:sp>
      <p:sp>
        <p:nvSpPr>
          <p:cNvPr id="37" name="Rectangle 36"/>
          <p:cNvSpPr/>
          <p:nvPr/>
        </p:nvSpPr>
        <p:spPr>
          <a:xfrm>
            <a:off x="3169920" y="7978676"/>
            <a:ext cx="707136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latin typeface="Roboto"/>
              </a:rPr>
              <a:t>5. HAND GLOVES </a:t>
            </a:r>
          </a:p>
          <a:p>
            <a:pPr marL="231775" lvl="1" indent="-231775">
              <a:buFont typeface="Arial" pitchFamily="34" charset="0"/>
              <a:buChar char="•"/>
            </a:pPr>
            <a:r>
              <a:rPr lang="en-US" sz="2400" dirty="0">
                <a:latin typeface="Roboto"/>
              </a:rPr>
              <a:t>Last PPE to be donned</a:t>
            </a:r>
          </a:p>
          <a:p>
            <a:pPr marL="231775" lvl="1" indent="-231775">
              <a:buFont typeface="Arial" pitchFamily="34" charset="0"/>
              <a:buChar char="•"/>
            </a:pPr>
            <a:r>
              <a:rPr lang="en-US" sz="2400" dirty="0">
                <a:latin typeface="Roboto"/>
              </a:rPr>
              <a:t>Hold the glove at upturned part, roll it over palm</a:t>
            </a:r>
          </a:p>
          <a:p>
            <a:pPr marL="231775" lvl="1" indent="-231775">
              <a:buFont typeface="Arial" pitchFamily="34" charset="0"/>
              <a:buChar char="•"/>
            </a:pPr>
            <a:r>
              <a:rPr lang="en-US" sz="2400" dirty="0">
                <a:latin typeface="Roboto"/>
              </a:rPr>
              <a:t>Pull till the cuff of the gown, then roll it down</a:t>
            </a:r>
          </a:p>
          <a:p>
            <a:pPr marL="231775" lvl="1" indent="-231775">
              <a:buFont typeface="Arial" pitchFamily="34" charset="0"/>
              <a:buChar char="•"/>
            </a:pPr>
            <a:r>
              <a:rPr lang="en-US" sz="2400" dirty="0">
                <a:latin typeface="Roboto"/>
              </a:rPr>
              <a:t>Repeat the same for the other hand</a:t>
            </a:r>
          </a:p>
          <a:p>
            <a:pPr marL="231775" lvl="1" indent="-231775">
              <a:buFont typeface="Arial" pitchFamily="34" charset="0"/>
              <a:buChar char="•"/>
            </a:pPr>
            <a:r>
              <a:rPr lang="en-US" sz="2400" dirty="0">
                <a:latin typeface="Roboto"/>
              </a:rPr>
              <a:t>Stretch and lock fingers to check for fitting</a:t>
            </a:r>
          </a:p>
        </p:txBody>
      </p:sp>
      <p:sp>
        <p:nvSpPr>
          <p:cNvPr id="38" name="Rectangle 37"/>
          <p:cNvSpPr/>
          <p:nvPr/>
        </p:nvSpPr>
        <p:spPr>
          <a:xfrm>
            <a:off x="0" y="1967211"/>
            <a:ext cx="388620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latin typeface="Roboto"/>
              </a:rPr>
              <a:t>1. SHOE COVER</a:t>
            </a:r>
          </a:p>
          <a:p>
            <a:pPr marL="231775" lvl="1" indent="-231775">
              <a:buFont typeface="Wingdings" panose="05000000000000000000" pitchFamily="2" charset="2"/>
              <a:buChar char="§"/>
            </a:pPr>
            <a:r>
              <a:rPr lang="en-US" sz="2400" dirty="0">
                <a:latin typeface="Roboto"/>
              </a:rPr>
              <a:t>Sit on a Chair</a:t>
            </a:r>
          </a:p>
          <a:p>
            <a:pPr marL="231775" lvl="1" indent="-231775">
              <a:buFont typeface="Wingdings" panose="05000000000000000000" pitchFamily="2" charset="2"/>
              <a:buChar char="§"/>
            </a:pPr>
            <a:r>
              <a:rPr lang="en-US" sz="2400" dirty="0">
                <a:latin typeface="Roboto"/>
              </a:rPr>
              <a:t>Pull the cover onto each shoe</a:t>
            </a:r>
          </a:p>
          <a:p>
            <a:pPr marL="231775" lvl="1" indent="-231775">
              <a:buFont typeface="Wingdings" panose="05000000000000000000" pitchFamily="2" charset="2"/>
              <a:buChar char="§"/>
            </a:pPr>
            <a:r>
              <a:rPr lang="en-US" sz="2400" dirty="0">
                <a:latin typeface="Roboto"/>
              </a:rPr>
              <a:t>Do not touch the floor or other areas while wearing shoe covers</a:t>
            </a:r>
          </a:p>
          <a:p>
            <a:pPr marL="231775" lvl="1" indent="-231775">
              <a:buFont typeface="Wingdings" panose="05000000000000000000" pitchFamily="2" charset="2"/>
              <a:buChar char="§"/>
            </a:pPr>
            <a:r>
              <a:rPr lang="en-US" sz="2400" dirty="0">
                <a:latin typeface="Roboto"/>
              </a:rPr>
              <a:t>Disinfect hands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4DD78273-5DB4-4FB1-8FF1-6EEDD9185AC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400" y="410133"/>
            <a:ext cx="1057217" cy="951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048411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9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428468" y="1762622"/>
            <a:ext cx="3810109" cy="257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7151391-530E-4C3D-87A6-503EF8BFC7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7565" y="668846"/>
            <a:ext cx="15773400" cy="1988345"/>
          </a:xfrm>
        </p:spPr>
        <p:txBody>
          <a:bodyPr anchor="t"/>
          <a:lstStyle/>
          <a:p>
            <a:r>
              <a:rPr lang="en-US" dirty="0"/>
              <a:t>        Doffing PPE</a:t>
            </a:r>
            <a:br>
              <a:rPr lang="en-IN" dirty="0"/>
            </a:br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9486781"/>
            <a:ext cx="5315686" cy="80021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CDC</a:t>
            </a:r>
          </a:p>
          <a:p>
            <a:r>
              <a:rPr lang="en-US" dirty="0">
                <a:hlinkClick r:id="rId4"/>
              </a:rPr>
              <a:t>https://www.cdc.gov/hai/pdfs/ppe/ppe-sequence.pdf</a:t>
            </a:r>
            <a:r>
              <a:rPr lang="en-US" dirty="0"/>
              <a:t> </a:t>
            </a:r>
          </a:p>
        </p:txBody>
      </p:sp>
      <p:pic>
        <p:nvPicPr>
          <p:cNvPr id="52226" name="Picture 2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4">
                <a:lumMod val="40000"/>
                <a:lumOff val="60000"/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7410507" y="2026920"/>
            <a:ext cx="3743047" cy="8260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4" name="Rectangle 13"/>
          <p:cNvSpPr/>
          <p:nvPr/>
        </p:nvSpPr>
        <p:spPr>
          <a:xfrm>
            <a:off x="11251770" y="1925103"/>
            <a:ext cx="6858000" cy="29854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/>
            <a:r>
              <a:rPr lang="en-US" sz="2400" b="1" dirty="0">
                <a:latin typeface="Roboto"/>
              </a:rPr>
              <a:t>2. GLOVES </a:t>
            </a:r>
            <a:r>
              <a:rPr lang="en-US" sz="2000" b="1" dirty="0">
                <a:latin typeface="Roboto"/>
              </a:rPr>
              <a:t>(Outside of gloves are contaminated!)</a:t>
            </a:r>
            <a:endParaRPr lang="en-US" sz="2400" b="1" dirty="0">
              <a:latin typeface="Roboto"/>
            </a:endParaRPr>
          </a:p>
          <a:p>
            <a:pPr marL="231775" indent="-231775"/>
            <a:r>
              <a:rPr lang="en-US" sz="2000" dirty="0">
                <a:latin typeface="Roboto"/>
              </a:rPr>
              <a:t>• </a:t>
            </a:r>
            <a:r>
              <a:rPr lang="en-US" dirty="0">
                <a:latin typeface="Roboto"/>
              </a:rPr>
              <a:t>If your hands get contaminated during glove removal, immediately wash your hands or use an alcohol-based hand sanitizer </a:t>
            </a:r>
          </a:p>
          <a:p>
            <a:pPr marL="231775" indent="-231775"/>
            <a:r>
              <a:rPr lang="en-US" dirty="0">
                <a:latin typeface="Roboto"/>
              </a:rPr>
              <a:t>• Using a gloved hand, grasp the palm area of the other gloved hand and peel off first glove </a:t>
            </a:r>
          </a:p>
          <a:p>
            <a:pPr marL="231775" indent="-231775"/>
            <a:r>
              <a:rPr lang="en-US" dirty="0">
                <a:latin typeface="Roboto"/>
              </a:rPr>
              <a:t>• Hold removed glove in gloved hand </a:t>
            </a:r>
          </a:p>
          <a:p>
            <a:pPr marL="231775" indent="-231775"/>
            <a:r>
              <a:rPr lang="en-US" dirty="0">
                <a:latin typeface="Roboto"/>
              </a:rPr>
              <a:t>• Slide fingers of ungloved hand under remaining glove at wrist and peel off second glove over first glove </a:t>
            </a:r>
          </a:p>
          <a:p>
            <a:pPr marL="231775" indent="-231775"/>
            <a:r>
              <a:rPr lang="en-US" dirty="0">
                <a:latin typeface="Roboto"/>
              </a:rPr>
              <a:t>• Discard gloves in a waste container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08491" y="3505948"/>
            <a:ext cx="6858000" cy="27084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latin typeface="Roboto"/>
              </a:rPr>
              <a:t>3. GOGGLES OR FACE SHIELD </a:t>
            </a:r>
            <a:r>
              <a:rPr lang="en-US" sz="2000" b="1" dirty="0">
                <a:latin typeface="Roboto"/>
              </a:rPr>
              <a:t>(Outside of   goggles or face shield are contaminated!)</a:t>
            </a:r>
            <a:endParaRPr lang="en-US" sz="2400" b="1" dirty="0">
              <a:latin typeface="Roboto"/>
            </a:endParaRPr>
          </a:p>
          <a:p>
            <a:pPr marL="169863" indent="-169863">
              <a:buFont typeface="Arial" pitchFamily="34" charset="0"/>
              <a:buChar char="•"/>
            </a:pPr>
            <a:r>
              <a:rPr lang="en-US" dirty="0">
                <a:latin typeface="Roboto"/>
              </a:rPr>
              <a:t>If your hands get contaminated during goggle or face shield removal, immediately wash your hands or use an alcohol-based hand sanitizer </a:t>
            </a:r>
          </a:p>
          <a:p>
            <a:pPr marL="169863" indent="-169863">
              <a:buFont typeface="Arial" pitchFamily="34" charset="0"/>
              <a:buChar char="•"/>
            </a:pPr>
            <a:r>
              <a:rPr lang="en-US" dirty="0">
                <a:latin typeface="Roboto"/>
              </a:rPr>
              <a:t>Remove goggles or face shield from the back by lifting head band or ear pieces </a:t>
            </a:r>
          </a:p>
          <a:p>
            <a:pPr marL="169863" indent="-169863">
              <a:buFont typeface="Arial" pitchFamily="34" charset="0"/>
              <a:buChar char="•"/>
            </a:pPr>
            <a:r>
              <a:rPr lang="en-US" dirty="0">
                <a:latin typeface="Roboto"/>
              </a:rPr>
              <a:t>If the item is reusable, place in designated receptacle    for reprocessing. Otherwise, discard in a waste container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1251770" y="5566426"/>
            <a:ext cx="6858000" cy="295465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 b="1" dirty="0">
                <a:latin typeface="Roboto"/>
              </a:rPr>
              <a:t>4. GOWN </a:t>
            </a:r>
            <a:r>
              <a:rPr lang="en-US" sz="2000" b="1" dirty="0">
                <a:latin typeface="Roboto"/>
              </a:rPr>
              <a:t>(Gown front and sleeves are contaminated!)</a:t>
            </a:r>
          </a:p>
          <a:p>
            <a:pPr marL="231775" indent="-231775">
              <a:buFont typeface="Arial" pitchFamily="34" charset="0"/>
              <a:buChar char="•"/>
            </a:pPr>
            <a:r>
              <a:rPr lang="en-US" dirty="0">
                <a:latin typeface="Roboto"/>
              </a:rPr>
              <a:t>If your hands get contaminated during gown removal, immediately wash your hands or use an alcohol-based hand sanitizer </a:t>
            </a:r>
          </a:p>
          <a:p>
            <a:pPr marL="231775" indent="-231775">
              <a:buFont typeface="Arial" pitchFamily="34" charset="0"/>
              <a:buChar char="•"/>
            </a:pPr>
            <a:r>
              <a:rPr lang="en-US" dirty="0">
                <a:latin typeface="Roboto"/>
              </a:rPr>
              <a:t>Unfasten gown ties, taking care that sleeves don’t contact your body when reaching for ties </a:t>
            </a:r>
          </a:p>
          <a:p>
            <a:pPr marL="231775" indent="-231775">
              <a:buFont typeface="Arial" pitchFamily="34" charset="0"/>
              <a:buChar char="•"/>
            </a:pPr>
            <a:r>
              <a:rPr lang="en-US" dirty="0">
                <a:latin typeface="Roboto"/>
              </a:rPr>
              <a:t>Pull gown away from neck and shoulders, touching inside of gown only </a:t>
            </a:r>
          </a:p>
          <a:p>
            <a:pPr marL="231775" indent="-231775">
              <a:buFont typeface="Arial" pitchFamily="34" charset="0"/>
              <a:buChar char="•"/>
            </a:pPr>
            <a:r>
              <a:rPr lang="en-US" dirty="0">
                <a:latin typeface="Roboto"/>
              </a:rPr>
              <a:t>Turn gown inside out </a:t>
            </a:r>
          </a:p>
          <a:p>
            <a:pPr marL="231775" indent="-231775">
              <a:buFont typeface="Arial" pitchFamily="34" charset="0"/>
              <a:buChar char="•"/>
            </a:pPr>
            <a:r>
              <a:rPr lang="en-US" dirty="0">
                <a:latin typeface="Roboto"/>
              </a:rPr>
              <a:t>Fold or roll into a bundle and discard in a waste container</a:t>
            </a:r>
          </a:p>
        </p:txBody>
      </p:sp>
      <p:sp>
        <p:nvSpPr>
          <p:cNvPr id="17" name="Rectangle 16"/>
          <p:cNvSpPr/>
          <p:nvPr/>
        </p:nvSpPr>
        <p:spPr>
          <a:xfrm>
            <a:off x="108491" y="6744106"/>
            <a:ext cx="6858000" cy="243143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 b="1" dirty="0">
                <a:latin typeface="Roboto"/>
              </a:rPr>
              <a:t>5. MASK OR RESPIRATOR (</a:t>
            </a:r>
            <a:r>
              <a:rPr lang="en-US" sz="2000" b="1" dirty="0">
                <a:latin typeface="Roboto"/>
              </a:rPr>
              <a:t>Front of mask/respirator is contaminated — DO NOT TOUCH!)</a:t>
            </a:r>
          </a:p>
          <a:p>
            <a:pPr marL="231775" indent="-231775">
              <a:buFont typeface="Arial" pitchFamily="34" charset="0"/>
              <a:buChar char="•"/>
            </a:pPr>
            <a:r>
              <a:rPr lang="en-US" dirty="0">
                <a:latin typeface="Roboto"/>
              </a:rPr>
              <a:t>If your hands get contaminated during mask/respirator removal, immediately wash your hands or use an alcohol-based hand sanitizer </a:t>
            </a:r>
          </a:p>
          <a:p>
            <a:pPr marL="231775" indent="-231775">
              <a:buFont typeface="Arial" pitchFamily="34" charset="0"/>
              <a:buChar char="•"/>
            </a:pPr>
            <a:r>
              <a:rPr lang="en-US" dirty="0">
                <a:latin typeface="Roboto"/>
              </a:rPr>
              <a:t>Grasp bottom ties or elastics of the mask/respirator, then the ones at the top, and remove without touching the front</a:t>
            </a:r>
          </a:p>
          <a:p>
            <a:pPr marL="231775" indent="-231775">
              <a:buFont typeface="Arial" pitchFamily="34" charset="0"/>
              <a:buChar char="•"/>
            </a:pPr>
            <a:r>
              <a:rPr lang="en-US" dirty="0">
                <a:latin typeface="Roboto"/>
              </a:rPr>
              <a:t>Discard in a waste container</a:t>
            </a:r>
          </a:p>
        </p:txBody>
      </p:sp>
      <p:sp>
        <p:nvSpPr>
          <p:cNvPr id="18" name="Rectangle 17"/>
          <p:cNvSpPr/>
          <p:nvPr/>
        </p:nvSpPr>
        <p:spPr>
          <a:xfrm>
            <a:off x="11251770" y="8928668"/>
            <a:ext cx="685025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latin typeface="Roboto"/>
              </a:rPr>
              <a:t>6. Wash Hands or Use an Alcohol-based Hand Sanitizer </a:t>
            </a:r>
            <a:r>
              <a:rPr lang="en-US" sz="2000" dirty="0">
                <a:latin typeface="Roboto"/>
              </a:rPr>
              <a:t>after removing all PPE</a:t>
            </a:r>
          </a:p>
          <a:p>
            <a:r>
              <a:rPr lang="en-US" sz="2000" b="1" dirty="0">
                <a:latin typeface="Roboto"/>
              </a:rPr>
              <a:t>Take a Shower after removing the PPE</a:t>
            </a:r>
          </a:p>
        </p:txBody>
      </p:sp>
      <p:sp>
        <p:nvSpPr>
          <p:cNvPr id="19" name="Oval 18"/>
          <p:cNvSpPr/>
          <p:nvPr/>
        </p:nvSpPr>
        <p:spPr>
          <a:xfrm>
            <a:off x="6701722" y="1162375"/>
            <a:ext cx="836908" cy="836909"/>
          </a:xfrm>
          <a:prstGeom prst="ellips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Roboto"/>
              </a:rPr>
              <a:t>1</a:t>
            </a:r>
            <a:endParaRPr lang="en-US" sz="2000" b="1" dirty="0">
              <a:latin typeface="Roboto"/>
            </a:endParaRPr>
          </a:p>
        </p:txBody>
      </p:sp>
      <p:sp>
        <p:nvSpPr>
          <p:cNvPr id="20" name="Oval 19"/>
          <p:cNvSpPr/>
          <p:nvPr/>
        </p:nvSpPr>
        <p:spPr>
          <a:xfrm>
            <a:off x="6686224" y="3112577"/>
            <a:ext cx="836908" cy="836909"/>
          </a:xfrm>
          <a:prstGeom prst="ellips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Roboto"/>
              </a:rPr>
              <a:t>2</a:t>
            </a:r>
            <a:endParaRPr lang="en-US" sz="2000" b="1" dirty="0">
              <a:latin typeface="Roboto"/>
            </a:endParaRPr>
          </a:p>
        </p:txBody>
      </p:sp>
      <p:sp>
        <p:nvSpPr>
          <p:cNvPr id="21" name="Oval 20"/>
          <p:cNvSpPr/>
          <p:nvPr/>
        </p:nvSpPr>
        <p:spPr>
          <a:xfrm>
            <a:off x="6686224" y="4831469"/>
            <a:ext cx="836908" cy="836909"/>
          </a:xfrm>
          <a:prstGeom prst="ellips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Roboto"/>
              </a:rPr>
              <a:t>3</a:t>
            </a:r>
            <a:endParaRPr lang="en-US" sz="2000" b="1" dirty="0">
              <a:latin typeface="Roboto"/>
            </a:endParaRPr>
          </a:p>
        </p:txBody>
      </p:sp>
      <p:sp>
        <p:nvSpPr>
          <p:cNvPr id="22" name="Oval 21"/>
          <p:cNvSpPr/>
          <p:nvPr/>
        </p:nvSpPr>
        <p:spPr>
          <a:xfrm>
            <a:off x="6686224" y="6625526"/>
            <a:ext cx="836908" cy="836909"/>
          </a:xfrm>
          <a:prstGeom prst="ellips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Roboto"/>
              </a:rPr>
              <a:t>4</a:t>
            </a:r>
            <a:endParaRPr lang="en-US" sz="2000" b="1" dirty="0">
              <a:latin typeface="Roboto"/>
            </a:endParaRPr>
          </a:p>
        </p:txBody>
      </p:sp>
      <p:sp>
        <p:nvSpPr>
          <p:cNvPr id="23" name="Oval 22"/>
          <p:cNvSpPr/>
          <p:nvPr/>
        </p:nvSpPr>
        <p:spPr>
          <a:xfrm>
            <a:off x="6686224" y="9381636"/>
            <a:ext cx="836908" cy="836909"/>
          </a:xfrm>
          <a:prstGeom prst="ellips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Roboto"/>
              </a:rPr>
              <a:t>6</a:t>
            </a:r>
          </a:p>
        </p:txBody>
      </p:sp>
      <p:pic>
        <p:nvPicPr>
          <p:cNvPr id="25" name="Picture 2" descr="https://encrypted-tbn0.gstatic.com/images?q=tbn:ANd9GcSMO2leobRZ8lvqgznEWzn2fJQ5qEuPzSd462fz9lrTDkj66gU-Cg&amp;s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4">
                <a:lumMod val="40000"/>
                <a:lumOff val="60000"/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8492738" y="907426"/>
            <a:ext cx="1212343" cy="988377"/>
          </a:xfrm>
          <a:prstGeom prst="rect">
            <a:avLst/>
          </a:prstGeom>
          <a:noFill/>
        </p:spPr>
      </p:pic>
      <p:sp>
        <p:nvSpPr>
          <p:cNvPr id="27" name="Oval 26"/>
          <p:cNvSpPr/>
          <p:nvPr/>
        </p:nvSpPr>
        <p:spPr>
          <a:xfrm>
            <a:off x="6686224" y="8123696"/>
            <a:ext cx="836908" cy="836909"/>
          </a:xfrm>
          <a:prstGeom prst="ellips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Roboto"/>
              </a:rPr>
              <a:t>5</a:t>
            </a:r>
            <a:endParaRPr lang="en-US" sz="2000" b="1" dirty="0">
              <a:latin typeface="Roboto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108491" y="1797791"/>
            <a:ext cx="68580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/>
            <a:r>
              <a:rPr lang="en-US" sz="2400" b="1" dirty="0">
                <a:latin typeface="Roboto"/>
              </a:rPr>
              <a:t>1. SHOE COVER</a:t>
            </a:r>
          </a:p>
          <a:p>
            <a:pPr marL="231775" indent="-231775"/>
            <a:r>
              <a:rPr lang="en-US" sz="2000" dirty="0">
                <a:latin typeface="Roboto"/>
              </a:rPr>
              <a:t>• </a:t>
            </a:r>
            <a:r>
              <a:rPr lang="en-US" dirty="0">
                <a:latin typeface="Roboto"/>
              </a:rPr>
              <a:t>Grasp outside of the shoe cover and pull it down over the heel, repeat for the second shoe cover</a:t>
            </a:r>
          </a:p>
          <a:p>
            <a:pPr marL="231775" indent="-231775"/>
            <a:endParaRPr lang="en-US" dirty="0">
              <a:latin typeface="Roboto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4DD78273-5DB4-4FB1-8FF1-6EEDD9185AC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400" y="410133"/>
            <a:ext cx="1057217" cy="951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048411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DD78273-5DB4-4FB1-8FF1-6EEDD9185AC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400" y="410133"/>
            <a:ext cx="1057217" cy="951494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2842260" y="3078480"/>
            <a:ext cx="4343400" cy="4343400"/>
            <a:chOff x="6972300" y="3017520"/>
            <a:chExt cx="4343400" cy="4343400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A8912960-F35D-49D3-AC25-007972A6E4CB}"/>
                </a:ext>
              </a:extLst>
            </p:cNvPr>
            <p:cNvSpPr>
              <a:spLocks/>
            </p:cNvSpPr>
            <p:nvPr/>
          </p:nvSpPr>
          <p:spPr>
            <a:xfrm rot="5400000">
              <a:off x="6972300" y="3017520"/>
              <a:ext cx="4343400" cy="4343400"/>
            </a:xfrm>
            <a:prstGeom prst="roundRect">
              <a:avLst/>
            </a:prstGeom>
            <a:noFill/>
            <a:ln>
              <a:solidFill>
                <a:srgbClr val="0E374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/>
              <a:endParaRPr lang="en-US" sz="5600" dirty="0"/>
            </a:p>
          </p:txBody>
        </p:sp>
        <p:pic>
          <p:nvPicPr>
            <p:cNvPr id="8" name="Picture 5" descr="Video icon Royalty Free Vector Image - VectorStock"/>
            <p:cNvPicPr>
              <a:picLocks noChangeAspect="1" noChangeArrowheads="1"/>
            </p:cNvPicPr>
            <p:nvPr/>
          </p:nvPicPr>
          <p:blipFill>
            <a:blip r:embed="rId8" cstate="print"/>
            <a:srcRect l="5920" t="18364" r="6080" b="26229"/>
            <a:stretch>
              <a:fillRect/>
            </a:stretch>
          </p:blipFill>
          <p:spPr bwMode="auto">
            <a:xfrm>
              <a:off x="7284720" y="3947160"/>
              <a:ext cx="3729317" cy="2535935"/>
            </a:xfrm>
            <a:prstGeom prst="rect">
              <a:avLst/>
            </a:prstGeom>
            <a:noFill/>
          </p:spPr>
        </p:pic>
      </p:grpSp>
      <p:grpSp>
        <p:nvGrpSpPr>
          <p:cNvPr id="10" name="Group 9"/>
          <p:cNvGrpSpPr/>
          <p:nvPr/>
        </p:nvGrpSpPr>
        <p:grpSpPr>
          <a:xfrm>
            <a:off x="9822180" y="3093720"/>
            <a:ext cx="4343400" cy="4343400"/>
            <a:chOff x="6972300" y="3017520"/>
            <a:chExt cx="4343400" cy="4343400"/>
          </a:xfrm>
        </p:grpSpPr>
        <p:sp>
          <p:nvSpPr>
            <p:cNvPr id="12" name="Rectangle: Rounded Corners 4">
              <a:extLst>
                <a:ext uri="{FF2B5EF4-FFF2-40B4-BE49-F238E27FC236}">
                  <a16:creationId xmlns:a16="http://schemas.microsoft.com/office/drawing/2014/main" id="{A8912960-F35D-49D3-AC25-007972A6E4CB}"/>
                </a:ext>
              </a:extLst>
            </p:cNvPr>
            <p:cNvSpPr>
              <a:spLocks/>
            </p:cNvSpPr>
            <p:nvPr/>
          </p:nvSpPr>
          <p:spPr>
            <a:xfrm rot="5400000">
              <a:off x="6972300" y="3017520"/>
              <a:ext cx="4343400" cy="4343400"/>
            </a:xfrm>
            <a:prstGeom prst="roundRect">
              <a:avLst/>
            </a:prstGeom>
            <a:noFill/>
            <a:ln>
              <a:solidFill>
                <a:srgbClr val="0E374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/>
              <a:endParaRPr lang="en-US" sz="5600" dirty="0"/>
            </a:p>
          </p:txBody>
        </p:sp>
        <p:pic>
          <p:nvPicPr>
            <p:cNvPr id="13" name="Picture 5" descr="Video icon Royalty Free Vector Image - VectorStock"/>
            <p:cNvPicPr>
              <a:picLocks noChangeAspect="1" noChangeArrowheads="1"/>
            </p:cNvPicPr>
            <p:nvPr/>
          </p:nvPicPr>
          <p:blipFill>
            <a:blip r:embed="rId8" cstate="print"/>
            <a:srcRect l="5920" t="18364" r="6080" b="26229"/>
            <a:stretch>
              <a:fillRect/>
            </a:stretch>
          </p:blipFill>
          <p:spPr bwMode="auto">
            <a:xfrm>
              <a:off x="7284720" y="3947160"/>
              <a:ext cx="3729317" cy="2535935"/>
            </a:xfrm>
            <a:prstGeom prst="rect">
              <a:avLst/>
            </a:prstGeom>
            <a:noFill/>
          </p:spPr>
        </p:pic>
      </p:grpSp>
      <p:sp>
        <p:nvSpPr>
          <p:cNvPr id="14" name="Title 1">
            <a:extLst>
              <a:ext uri="{FF2B5EF4-FFF2-40B4-BE49-F238E27FC236}">
                <a16:creationId xmlns:a16="http://schemas.microsoft.com/office/drawing/2014/main" id="{B7151391-530E-4C3D-87A6-503EF8BFC795}"/>
              </a:ext>
            </a:extLst>
          </p:cNvPr>
          <p:cNvSpPr txBox="1">
            <a:spLocks/>
          </p:cNvSpPr>
          <p:nvPr/>
        </p:nvSpPr>
        <p:spPr>
          <a:xfrm>
            <a:off x="9570720" y="2055687"/>
            <a:ext cx="5045764" cy="91611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600" b="1" i="0" u="none" strike="noStrike" kern="1200" cap="none" spc="0" normalizeH="0" baseline="0" noProof="0" dirty="0">
                <a:ln>
                  <a:noFill/>
                </a:ln>
                <a:solidFill>
                  <a:srgbClr val="15526C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j-cs"/>
              </a:rPr>
              <a:t>Doffing PPE</a:t>
            </a:r>
            <a:br>
              <a:rPr kumimoji="0" lang="en-IN" sz="5600" b="1" i="0" u="none" strike="noStrike" kern="1200" cap="none" spc="0" normalizeH="0" baseline="0" noProof="0" dirty="0">
                <a:ln>
                  <a:noFill/>
                </a:ln>
                <a:solidFill>
                  <a:srgbClr val="15526C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j-cs"/>
              </a:rPr>
            </a:br>
            <a:endParaRPr kumimoji="0" lang="en-US" sz="5600" b="1" i="0" u="none" strike="noStrike" kern="1200" cap="none" spc="0" normalizeH="0" baseline="0" noProof="0" dirty="0">
              <a:ln>
                <a:noFill/>
              </a:ln>
              <a:solidFill>
                <a:srgbClr val="15526C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j-cs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B7151391-530E-4C3D-87A6-503EF8BFC795}"/>
              </a:ext>
            </a:extLst>
          </p:cNvPr>
          <p:cNvSpPr txBox="1">
            <a:spLocks/>
          </p:cNvSpPr>
          <p:nvPr/>
        </p:nvSpPr>
        <p:spPr>
          <a:xfrm>
            <a:off x="2574235" y="2040448"/>
            <a:ext cx="5045764" cy="91611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600" b="1" i="0" u="none" strike="noStrike" kern="1200" cap="none" spc="0" normalizeH="0" baseline="0" noProof="0" dirty="0">
                <a:ln>
                  <a:noFill/>
                </a:ln>
                <a:solidFill>
                  <a:srgbClr val="15526C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j-cs"/>
              </a:rPr>
              <a:t>Donning PPE</a:t>
            </a:r>
            <a:br>
              <a:rPr kumimoji="0" lang="en-IN" sz="5600" b="1" i="0" u="none" strike="noStrike" kern="1200" cap="none" spc="0" normalizeH="0" baseline="0" noProof="0" dirty="0">
                <a:ln>
                  <a:noFill/>
                </a:ln>
                <a:solidFill>
                  <a:srgbClr val="15526C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j-cs"/>
              </a:rPr>
            </a:br>
            <a:endParaRPr kumimoji="0" lang="en-US" sz="5600" b="1" i="0" u="none" strike="noStrike" kern="1200" cap="none" spc="0" normalizeH="0" baseline="0" noProof="0" dirty="0">
              <a:ln>
                <a:noFill/>
              </a:ln>
              <a:solidFill>
                <a:srgbClr val="15526C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j-c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400300" y="7795260"/>
            <a:ext cx="13487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Roboto"/>
              </a:rPr>
              <a:t>Acknowledgement: </a:t>
            </a:r>
            <a:r>
              <a:rPr lang="en-US" sz="2800" dirty="0">
                <a:latin typeface="Roboto"/>
              </a:rPr>
              <a:t>The videos have been recorded by Armed Forces Medical College (AFMC), </a:t>
            </a:r>
            <a:r>
              <a:rPr lang="en-US" sz="2800" dirty="0" err="1">
                <a:latin typeface="Roboto"/>
              </a:rPr>
              <a:t>Pune</a:t>
            </a:r>
            <a:r>
              <a:rPr lang="en-US" sz="2800" dirty="0">
                <a:latin typeface="Roboto"/>
              </a:rPr>
              <a:t> for knowledge of Healthcare Workers dealing with COVID-19  </a:t>
            </a:r>
          </a:p>
        </p:txBody>
      </p:sp>
      <p:pic>
        <p:nvPicPr>
          <p:cNvPr id="2" name="AFMC_Donning PPE Video">
            <a:hlinkClick r:id="" action="ppaction://media"/>
            <a:extLst>
              <a:ext uri="{FF2B5EF4-FFF2-40B4-BE49-F238E27FC236}">
                <a16:creationId xmlns:a16="http://schemas.microsoft.com/office/drawing/2014/main" id="{AFB08D4E-F4BC-4273-8D16-96B019DDCC5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981960" y="3904487"/>
            <a:ext cx="4064000" cy="2743200"/>
          </a:xfrm>
          <a:prstGeom prst="rect">
            <a:avLst/>
          </a:prstGeom>
        </p:spPr>
      </p:pic>
      <p:pic>
        <p:nvPicPr>
          <p:cNvPr id="3" name="AFMC_Doffing PPE Video">
            <a:hlinkClick r:id="" action="ppaction://media"/>
            <a:extLst>
              <a:ext uri="{FF2B5EF4-FFF2-40B4-BE49-F238E27FC236}">
                <a16:creationId xmlns:a16="http://schemas.microsoft.com/office/drawing/2014/main" id="{758BBEBF-D0D6-4710-A93A-0CD49BAFBC81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961880" y="4008120"/>
            <a:ext cx="4064000" cy="2730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048411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973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373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151391-530E-4C3D-87A6-503EF8BFC7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7565" y="668846"/>
            <a:ext cx="15773400" cy="1988345"/>
          </a:xfrm>
        </p:spPr>
        <p:txBody>
          <a:bodyPr anchor="t"/>
          <a:lstStyle/>
          <a:p>
            <a:pPr algn="ctr"/>
            <a:r>
              <a:rPr lang="en-US" dirty="0"/>
              <a:t> Rational Use of PPE</a:t>
            </a:r>
            <a:br>
              <a:rPr lang="en-IN" dirty="0"/>
            </a:br>
            <a:endParaRPr lang="en-US" dirty="0"/>
          </a:p>
        </p:txBody>
      </p:sp>
      <p:pic>
        <p:nvPicPr>
          <p:cNvPr id="5325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31624" y="3020658"/>
            <a:ext cx="9624752" cy="6880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Rectangle 9"/>
          <p:cNvSpPr/>
          <p:nvPr/>
        </p:nvSpPr>
        <p:spPr>
          <a:xfrm>
            <a:off x="1767840" y="1679220"/>
            <a:ext cx="14767560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600" b="1" dirty="0">
                <a:solidFill>
                  <a:srgbClr val="15526C"/>
                </a:solidFill>
                <a:latin typeface="Roboto"/>
              </a:rPr>
              <a:t>Strategies to optimize the availability of personal protective equipment (PPE) 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0445377" y="2511135"/>
            <a:ext cx="6523717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31775" indent="-231775">
              <a:buFont typeface="Arial" pitchFamily="34" charset="0"/>
              <a:buChar char="•"/>
            </a:pPr>
            <a:r>
              <a:rPr lang="en-US" sz="2400" dirty="0">
                <a:latin typeface="Roboto"/>
              </a:rPr>
              <a:t>Consider using telemedicine, where possible</a:t>
            </a:r>
          </a:p>
          <a:p>
            <a:pPr marL="231775" indent="-231775">
              <a:buFont typeface="Arial" pitchFamily="34" charset="0"/>
              <a:buChar char="•"/>
            </a:pPr>
            <a:r>
              <a:rPr lang="en-US" sz="2400" dirty="0">
                <a:latin typeface="Roboto"/>
              </a:rPr>
              <a:t>Use physical barriers to reduce exposure to the COVID-19 virus</a:t>
            </a:r>
          </a:p>
          <a:p>
            <a:pPr marL="231775" indent="-231775">
              <a:buFont typeface="Arial" pitchFamily="34" charset="0"/>
              <a:buChar char="•"/>
            </a:pPr>
            <a:r>
              <a:rPr lang="en-US" sz="2400" dirty="0">
                <a:latin typeface="Roboto"/>
              </a:rPr>
              <a:t>Restrict number of healthcare workers from entering the rooms of COVID-19 patients</a:t>
            </a:r>
          </a:p>
        </p:txBody>
      </p:sp>
      <p:sp>
        <p:nvSpPr>
          <p:cNvPr id="15" name="Rectangle 14"/>
          <p:cNvSpPr/>
          <p:nvPr/>
        </p:nvSpPr>
        <p:spPr>
          <a:xfrm>
            <a:off x="325461" y="5758676"/>
            <a:ext cx="4788977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latin typeface="Roboto"/>
              </a:rPr>
              <a:t>Use PPE according to the setting and type of personnel and activity:</a:t>
            </a:r>
          </a:p>
          <a:p>
            <a:endParaRPr lang="en-US" sz="2400" dirty="0">
              <a:latin typeface="Roboto"/>
            </a:endParaRPr>
          </a:p>
          <a:p>
            <a:pPr marL="465138" indent="-465138">
              <a:buSzPct val="200000"/>
              <a:buFont typeface="Wingdings 2" pitchFamily="18" charset="2"/>
              <a:buChar char=""/>
            </a:pPr>
            <a:r>
              <a:rPr lang="en-US" sz="2400" dirty="0">
                <a:latin typeface="Roboto"/>
              </a:rPr>
              <a:t> Healthcare Workers</a:t>
            </a:r>
          </a:p>
          <a:p>
            <a:pPr marL="465138" indent="-465138">
              <a:buSzPct val="200000"/>
              <a:buFont typeface="Wingdings 2" pitchFamily="18" charset="2"/>
              <a:buChar char=""/>
            </a:pPr>
            <a:r>
              <a:rPr lang="en-US" sz="2400" dirty="0">
                <a:latin typeface="Roboto"/>
              </a:rPr>
              <a:t> Persons with respiratory symptoms</a:t>
            </a:r>
          </a:p>
          <a:p>
            <a:pPr marL="465138" indent="-465138">
              <a:buSzPct val="200000"/>
              <a:buFont typeface="Wingdings 2" pitchFamily="18" charset="2"/>
              <a:buChar char=""/>
            </a:pPr>
            <a:r>
              <a:rPr lang="en-US" sz="2400" dirty="0">
                <a:latin typeface="Roboto"/>
              </a:rPr>
              <a:t>Persons without symptoms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2788592" y="6942216"/>
            <a:ext cx="5238151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latin typeface="Roboto"/>
              </a:rPr>
              <a:t>Management of PPE should be coordinated through essential national and international supply chain management mechanisms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0" y="9917668"/>
            <a:ext cx="27355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Source: WHO, </a:t>
            </a:r>
            <a:r>
              <a:rPr lang="en-US" dirty="0" err="1"/>
              <a:t>MoHFW</a:t>
            </a:r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DD78273-5DB4-4FB1-8FF1-6EEDD9185AC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400" y="410133"/>
            <a:ext cx="1057217" cy="951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048411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AB45A142-4255-493C-8284-5D566C121B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505326" y="481765"/>
            <a:ext cx="6498460" cy="9269328"/>
          </a:xfrm>
          <a:prstGeom prst="rect">
            <a:avLst/>
          </a:prstGeom>
          <a:solidFill>
            <a:srgbClr val="404040">
              <a:alpha val="89804"/>
            </a:srgbClr>
          </a:solidFill>
          <a:ln w="127000" cap="sq" cmpd="thinThick">
            <a:solidFill>
              <a:srgbClr val="595959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31BBB12-0151-4E83-8CA9-CABD24861BE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41835" y="4123573"/>
            <a:ext cx="5486400" cy="2529840"/>
          </a:xfrm>
        </p:spPr>
        <p:txBody>
          <a:bodyPr>
            <a:normAutofit/>
          </a:bodyPr>
          <a:lstStyle/>
          <a:p>
            <a:pPr algn="ctr"/>
            <a:r>
              <a:rPr lang="en-US" sz="5000" b="1" dirty="0">
                <a:solidFill>
                  <a:srgbClr val="FFFFFF"/>
                </a:solidFill>
              </a:rPr>
              <a:t>Environmental cleaning and  disinfection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38FB9660-F42F-4313-BBC4-47C007FE48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786689" y="5865400"/>
            <a:ext cx="3880185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A picture containing room&#10;&#10;Description automatically generated">
            <a:extLst>
              <a:ext uri="{FF2B5EF4-FFF2-40B4-BE49-F238E27FC236}">
                <a16:creationId xmlns:a16="http://schemas.microsoft.com/office/drawing/2014/main" id="{45723070-1F47-4D18-A1B9-7451733C7CD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16000"/>
                    </a14:imgEffect>
                    <a14:imgEffect>
                      <a14:saturation sat="92000"/>
                    </a14:imgEffect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154" t="48978" r="22472" b="14713"/>
          <a:stretch/>
        </p:blipFill>
        <p:spPr>
          <a:xfrm>
            <a:off x="10317480" y="3011529"/>
            <a:ext cx="3886200" cy="383340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DD78273-5DB4-4FB1-8FF1-6EEDD9185AC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400" y="410133"/>
            <a:ext cx="1057217" cy="951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043879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151391-530E-4C3D-87A6-503EF8BFC7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7565" y="669758"/>
            <a:ext cx="15773400" cy="1988345"/>
          </a:xfrm>
        </p:spPr>
        <p:txBody>
          <a:bodyPr anchor="t"/>
          <a:lstStyle/>
          <a:p>
            <a:pPr algn="ctr"/>
            <a:r>
              <a:rPr lang="en-US" dirty="0"/>
              <a:t> Cleaning Agents and Disinfectants</a:t>
            </a:r>
            <a:br>
              <a:rPr lang="en-IN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20F93D-391F-4D1A-A205-29F9132A9D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0555" y="2225301"/>
            <a:ext cx="10679885" cy="7878819"/>
          </a:xfrm>
        </p:spPr>
        <p:txBody>
          <a:bodyPr/>
          <a:lstStyle/>
          <a:p>
            <a:pPr marL="457200" indent="-457200">
              <a:spcAft>
                <a:spcPts val="1800"/>
              </a:spcAft>
              <a:buFont typeface="Wingdings" pitchFamily="2" charset="2"/>
              <a:buChar char="Ø"/>
            </a:pPr>
            <a:r>
              <a:rPr lang="en-US" dirty="0"/>
              <a:t>1% Sodium Hypochlorite can be used as a disinfectant for cleaning and disinfection</a:t>
            </a:r>
          </a:p>
          <a:p>
            <a:pPr marL="457200" indent="-457200">
              <a:spcAft>
                <a:spcPts val="1800"/>
              </a:spcAft>
              <a:buFont typeface="Wingdings" pitchFamily="2" charset="2"/>
              <a:buChar char="Ø"/>
            </a:pPr>
            <a:r>
              <a:rPr lang="en-US" dirty="0"/>
              <a:t>The solution should be prepared fresh</a:t>
            </a:r>
          </a:p>
          <a:p>
            <a:pPr marL="457200" indent="-457200">
              <a:spcAft>
                <a:spcPts val="1800"/>
              </a:spcAft>
              <a:buFont typeface="Wingdings" pitchFamily="2" charset="2"/>
              <a:buChar char="Ø"/>
            </a:pPr>
            <a:r>
              <a:rPr lang="en-US" dirty="0"/>
              <a:t>Leaving the solution for a contact time of at least 10 minutes is recommended.</a:t>
            </a:r>
          </a:p>
          <a:p>
            <a:pPr marL="457200" indent="-457200">
              <a:spcAft>
                <a:spcPts val="1800"/>
              </a:spcAft>
              <a:buFont typeface="Wingdings" pitchFamily="2" charset="2"/>
              <a:buChar char="Ø"/>
            </a:pPr>
            <a:r>
              <a:rPr lang="en-US" dirty="0"/>
              <a:t>Alcohol (e.g. isopropyl 70% or ethyl alcohol 70%) can be used to wipe down surfaces where the use of bleach is not suitable, e.g. metals.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0" y="9917668"/>
            <a:ext cx="29108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Soure</a:t>
            </a:r>
            <a:r>
              <a:rPr lang="en-US" dirty="0"/>
              <a:t>: </a:t>
            </a:r>
            <a:r>
              <a:rPr lang="en-US" dirty="0" err="1"/>
              <a:t>MoHFW</a:t>
            </a:r>
            <a:endParaRPr lang="en-US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DD78273-5DB4-4FB1-8FF1-6EEDD9185AC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400" y="410133"/>
            <a:ext cx="1057217" cy="951494"/>
          </a:xfrm>
          <a:prstGeom prst="rect">
            <a:avLst/>
          </a:prstGeom>
        </p:spPr>
      </p:pic>
      <p:pic>
        <p:nvPicPr>
          <p:cNvPr id="31746" name="Picture 2" descr="https://image.freepik.com/free-vector/cleaning-supplies-tools-flat-icons-set_1284-18327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1570335" y="2400300"/>
            <a:ext cx="5962650" cy="596265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63296316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B405C7-C0F3-477A-8525-452F35DA39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3765" y="1401278"/>
            <a:ext cx="15773400" cy="1059651"/>
          </a:xfrm>
        </p:spPr>
        <p:txBody>
          <a:bodyPr anchor="t"/>
          <a:lstStyle/>
          <a:p>
            <a:r>
              <a:rPr lang="en-US" dirty="0"/>
              <a:t>What are Standard Precautions?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2A574B-A04E-458C-9FCF-4D4C7D39AD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2800" b="1" dirty="0"/>
              <a:t>Standard precautions are meant to reduce the risk of transmission of bloodborne and other pathogens from both recognized and unrecognized sources.</a:t>
            </a:r>
            <a:endParaRPr lang="en-IN" sz="2800" b="1" dirty="0"/>
          </a:p>
          <a:p>
            <a:r>
              <a:rPr lang="en-US" sz="2800" dirty="0"/>
              <a:t>They are the basic level of infection control precautions which are to be used, as a minimum, in the care of all patients.</a:t>
            </a:r>
            <a:endParaRPr lang="en-IN" sz="2800" dirty="0"/>
          </a:p>
          <a:p>
            <a:endParaRPr lang="en-US" sz="28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4DC9A07-B50D-4768-BA59-E3C357CC93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12996" y="3502448"/>
            <a:ext cx="4006006" cy="4006006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F9270159-ADD0-4233-A5F8-EEDFE169F049}"/>
              </a:ext>
            </a:extLst>
          </p:cNvPr>
          <p:cNvSpPr>
            <a:spLocks/>
          </p:cNvSpPr>
          <p:nvPr/>
        </p:nvSpPr>
        <p:spPr>
          <a:xfrm rot="5400000">
            <a:off x="11544299" y="3333751"/>
            <a:ext cx="4343400" cy="4343400"/>
          </a:xfrm>
          <a:prstGeom prst="roundRect">
            <a:avLst/>
          </a:prstGeom>
          <a:noFill/>
          <a:ln>
            <a:solidFill>
              <a:srgbClr val="0E37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56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DD78273-5DB4-4FB1-8FF1-6EEDD9185AC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400" y="410133"/>
            <a:ext cx="1057217" cy="951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5915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151391-530E-4C3D-87A6-503EF8BFC7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7565" y="669758"/>
            <a:ext cx="15773400" cy="1988345"/>
          </a:xfrm>
        </p:spPr>
        <p:txBody>
          <a:bodyPr anchor="t"/>
          <a:lstStyle/>
          <a:p>
            <a:pPr algn="ctr"/>
            <a:r>
              <a:rPr lang="en-US" dirty="0"/>
              <a:t> Environmental Cleaning</a:t>
            </a:r>
            <a:br>
              <a:rPr lang="en-IN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20F93D-391F-4D1A-A205-29F9132A9D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0555" y="2225301"/>
            <a:ext cx="11400520" cy="7878819"/>
          </a:xfrm>
        </p:spPr>
        <p:txBody>
          <a:bodyPr/>
          <a:lstStyle/>
          <a:p>
            <a:pPr marL="231775" indent="-231775"/>
            <a:r>
              <a:rPr lang="en-US" dirty="0"/>
              <a:t>Cleaning and disinfecting environmental surfaces is </a:t>
            </a:r>
            <a:r>
              <a:rPr lang="en-US" b="1" dirty="0"/>
              <a:t>fundamental in reducing healthcare-associated infections</a:t>
            </a:r>
          </a:p>
          <a:p>
            <a:pPr marL="231775" indent="-231775"/>
            <a:r>
              <a:rPr lang="en-US" dirty="0"/>
              <a:t>Microbiologically contaminated surfaces can serve as </a:t>
            </a:r>
            <a:r>
              <a:rPr lang="en-US" b="1" dirty="0"/>
              <a:t>reservoirs of potential pathogens</a:t>
            </a:r>
            <a:r>
              <a:rPr lang="en-US" dirty="0"/>
              <a:t>. Transfer of microorganisms from environmental surfaces to HCWs/patients is mostly </a:t>
            </a:r>
            <a:r>
              <a:rPr lang="en-US" b="1" dirty="0"/>
              <a:t>via hand contact with the surface</a:t>
            </a:r>
          </a:p>
          <a:p>
            <a:pPr marL="231775" indent="-231775"/>
            <a:r>
              <a:rPr lang="en-US" b="1" dirty="0"/>
              <a:t>COVID-19 virus can potentially survive in the environment for several hours/days</a:t>
            </a:r>
            <a:r>
              <a:rPr lang="en-US" dirty="0"/>
              <a:t>. Premises and areas potentially contaminated with the virus to be cleaned before their re-use</a:t>
            </a:r>
          </a:p>
          <a:p>
            <a:pPr marL="231775" indent="-231775"/>
            <a:r>
              <a:rPr lang="en-US" dirty="0"/>
              <a:t>As per </a:t>
            </a:r>
            <a:r>
              <a:rPr lang="en-US" dirty="0" err="1"/>
              <a:t>MoHFW</a:t>
            </a:r>
            <a:r>
              <a:rPr lang="en-US" dirty="0"/>
              <a:t>, all surfaces of the isolation area (floors, bed, railings, side tables, IV stand, etc.) should be </a:t>
            </a:r>
            <a:r>
              <a:rPr lang="en-US" b="1" dirty="0"/>
              <a:t>wiped with 1% Sodium Hypochlorite </a:t>
            </a:r>
            <a:r>
              <a:rPr lang="en-US" dirty="0"/>
              <a:t>solution; allow a contact time of 30 minutes, and then allowed to air dry</a:t>
            </a:r>
          </a:p>
          <a:p>
            <a:pPr marL="231775" indent="-231775"/>
            <a:r>
              <a:rPr lang="en-US" dirty="0"/>
              <a:t>Cleaning staff must be provided with required PPE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0" y="9917668"/>
            <a:ext cx="29108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Soure</a:t>
            </a:r>
            <a:r>
              <a:rPr lang="en-US" dirty="0"/>
              <a:t>: </a:t>
            </a:r>
            <a:r>
              <a:rPr lang="en-US" dirty="0" err="1"/>
              <a:t>MoHFW</a:t>
            </a:r>
            <a:endParaRPr lang="en-US" dirty="0"/>
          </a:p>
        </p:txBody>
      </p:sp>
      <p:grpSp>
        <p:nvGrpSpPr>
          <p:cNvPr id="4" name="Group 34"/>
          <p:cNvGrpSpPr/>
          <p:nvPr/>
        </p:nvGrpSpPr>
        <p:grpSpPr>
          <a:xfrm>
            <a:off x="12258710" y="2788562"/>
            <a:ext cx="4921540" cy="5651242"/>
            <a:chOff x="12258710" y="3160514"/>
            <a:chExt cx="4921540" cy="5651242"/>
          </a:xfrm>
        </p:grpSpPr>
        <p:sp>
          <p:nvSpPr>
            <p:cNvPr id="10" name="Rectangle 9"/>
            <p:cNvSpPr/>
            <p:nvPr/>
          </p:nvSpPr>
          <p:spPr>
            <a:xfrm>
              <a:off x="12258710" y="3160514"/>
              <a:ext cx="4921540" cy="400110"/>
            </a:xfrm>
            <a:prstGeom prst="rect">
              <a:avLst/>
            </a:prstGeom>
            <a:ln w="19050">
              <a:solidFill>
                <a:schemeClr val="tx1">
                  <a:lumMod val="65000"/>
                  <a:lumOff val="35000"/>
                </a:schemeClr>
              </a:solidFill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2000" b="1" dirty="0">
                  <a:latin typeface="Roboto"/>
                </a:rPr>
                <a:t>ROUTINE ENVIRONMENTAL CLEANING</a:t>
              </a: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12258710" y="4247198"/>
              <a:ext cx="2247514" cy="1015663"/>
            </a:xfrm>
            <a:prstGeom prst="rect">
              <a:avLst/>
            </a:prstGeom>
            <a:ln w="19050">
              <a:solidFill>
                <a:schemeClr val="tx1">
                  <a:lumMod val="65000"/>
                  <a:lumOff val="35000"/>
                </a:schemeClr>
              </a:solidFill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2000" b="1" dirty="0">
                  <a:latin typeface="Roboto"/>
                </a:rPr>
                <a:t>Frequently Touched Surfaces</a:t>
              </a: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15120060" y="4247198"/>
              <a:ext cx="2060190" cy="1015663"/>
            </a:xfrm>
            <a:prstGeom prst="rect">
              <a:avLst/>
            </a:prstGeom>
            <a:ln w="19050">
              <a:solidFill>
                <a:schemeClr val="tx1">
                  <a:lumMod val="65000"/>
                  <a:lumOff val="35000"/>
                </a:schemeClr>
              </a:solidFill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2000" b="1" dirty="0">
                  <a:latin typeface="Roboto"/>
                </a:rPr>
                <a:t>Minimally Touched Surfaces </a:t>
              </a: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12258710" y="5949434"/>
              <a:ext cx="2247514" cy="2862322"/>
            </a:xfrm>
            <a:prstGeom prst="rect">
              <a:avLst/>
            </a:prstGeom>
            <a:ln w="19050">
              <a:solidFill>
                <a:schemeClr val="tx1">
                  <a:lumMod val="65000"/>
                  <a:lumOff val="35000"/>
                </a:schemeClr>
              </a:solidFill>
            </a:ln>
          </p:spPr>
          <p:txBody>
            <a:bodyPr wrap="square">
              <a:spAutoFit/>
            </a:bodyPr>
            <a:lstStyle/>
            <a:p>
              <a:pPr marL="228600" indent="-228600">
                <a:buFont typeface="Arial" pitchFamily="34" charset="0"/>
                <a:buChar char="•"/>
              </a:pPr>
              <a:r>
                <a:rPr lang="en-US" sz="2000" dirty="0">
                  <a:latin typeface="Roboto"/>
                </a:rPr>
                <a:t>Doorknobs </a:t>
              </a:r>
            </a:p>
            <a:p>
              <a:pPr marL="228600" indent="-228600">
                <a:buFont typeface="Arial" pitchFamily="34" charset="0"/>
                <a:buChar char="•"/>
              </a:pPr>
              <a:r>
                <a:rPr lang="en-US" sz="2000" dirty="0">
                  <a:latin typeface="Roboto"/>
                </a:rPr>
                <a:t>Bedrails </a:t>
              </a:r>
            </a:p>
            <a:p>
              <a:pPr marL="228600" indent="-228600">
                <a:buFont typeface="Arial" pitchFamily="34" charset="0"/>
                <a:buChar char="•"/>
              </a:pPr>
              <a:r>
                <a:rPr lang="en-US" sz="2000" dirty="0">
                  <a:latin typeface="Roboto"/>
                </a:rPr>
                <a:t>Light switches </a:t>
              </a:r>
            </a:p>
            <a:p>
              <a:pPr marL="228600" indent="-228600">
                <a:buFont typeface="Arial" pitchFamily="34" charset="0"/>
                <a:buChar char="•"/>
              </a:pPr>
              <a:r>
                <a:rPr lang="en-US" sz="2000" dirty="0">
                  <a:latin typeface="Roboto"/>
                </a:rPr>
                <a:t>Wall areas around the toilet in the patient’s room </a:t>
              </a:r>
            </a:p>
            <a:p>
              <a:pPr marL="228600" indent="-228600">
                <a:buFont typeface="Arial" pitchFamily="34" charset="0"/>
                <a:buChar char="•"/>
              </a:pPr>
              <a:r>
                <a:rPr lang="en-US" sz="2000" dirty="0">
                  <a:latin typeface="Roboto"/>
                </a:rPr>
                <a:t>Edges of privacy curtains </a:t>
              </a: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15120060" y="5949434"/>
              <a:ext cx="2060190" cy="1323439"/>
            </a:xfrm>
            <a:prstGeom prst="rect">
              <a:avLst/>
            </a:prstGeom>
            <a:ln w="19050">
              <a:solidFill>
                <a:schemeClr val="tx1">
                  <a:lumMod val="65000"/>
                  <a:lumOff val="35000"/>
                </a:schemeClr>
              </a:solidFill>
            </a:ln>
          </p:spPr>
          <p:txBody>
            <a:bodyPr wrap="square">
              <a:spAutoFit/>
            </a:bodyPr>
            <a:lstStyle/>
            <a:p>
              <a:pPr marL="231775" indent="-231775">
                <a:buFont typeface="Arial" pitchFamily="34" charset="0"/>
                <a:buChar char="•"/>
              </a:pPr>
              <a:r>
                <a:rPr lang="en-US" sz="2000" dirty="0">
                  <a:latin typeface="Roboto"/>
                </a:rPr>
                <a:t>Floors</a:t>
              </a:r>
            </a:p>
            <a:p>
              <a:pPr marL="231775" indent="-231775">
                <a:buFont typeface="Arial" pitchFamily="34" charset="0"/>
                <a:buChar char="•"/>
              </a:pPr>
              <a:r>
                <a:rPr lang="en-US" sz="2000" dirty="0">
                  <a:latin typeface="Roboto"/>
                </a:rPr>
                <a:t>Ceilings</a:t>
              </a:r>
            </a:p>
            <a:p>
              <a:pPr marL="231775" indent="-231775">
                <a:buFont typeface="Arial" pitchFamily="34" charset="0"/>
                <a:buChar char="•"/>
              </a:pPr>
              <a:r>
                <a:rPr lang="en-US" sz="2000" dirty="0">
                  <a:latin typeface="Roboto"/>
                </a:rPr>
                <a:t>Walls</a:t>
              </a:r>
            </a:p>
            <a:p>
              <a:pPr marL="231775" indent="-231775">
                <a:buFont typeface="Arial" pitchFamily="34" charset="0"/>
                <a:buChar char="•"/>
              </a:pPr>
              <a:r>
                <a:rPr lang="en-US" sz="2000" dirty="0">
                  <a:latin typeface="Roboto"/>
                </a:rPr>
                <a:t>blinds </a:t>
              </a:r>
            </a:p>
          </p:txBody>
        </p:sp>
        <p:cxnSp>
          <p:nvCxnSpPr>
            <p:cNvPr id="22" name="Straight Connector 21"/>
            <p:cNvCxnSpPr>
              <a:stCxn id="10" idx="2"/>
            </p:cNvCxnSpPr>
            <p:nvPr/>
          </p:nvCxnSpPr>
          <p:spPr>
            <a:xfrm rot="16200000" flipH="1">
              <a:off x="14519772" y="3760332"/>
              <a:ext cx="409396" cy="9980"/>
            </a:xfrm>
            <a:prstGeom prst="line">
              <a:avLst/>
            </a:prstGeom>
            <a:ln w="1905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/>
            <p:cNvCxnSpPr/>
            <p:nvPr/>
          </p:nvCxnSpPr>
          <p:spPr>
            <a:xfrm rot="16200000" flipH="1">
              <a:off x="13243560" y="4076699"/>
              <a:ext cx="259080" cy="1"/>
            </a:xfrm>
            <a:prstGeom prst="straightConnector1">
              <a:avLst/>
            </a:prstGeom>
            <a:ln w="19050">
              <a:solidFill>
                <a:schemeClr val="tx1">
                  <a:lumMod val="65000"/>
                  <a:lumOff val="35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/>
            <p:cNvCxnSpPr/>
            <p:nvPr/>
          </p:nvCxnSpPr>
          <p:spPr>
            <a:xfrm rot="16200000" flipH="1">
              <a:off x="16002001" y="4076699"/>
              <a:ext cx="259080" cy="1"/>
            </a:xfrm>
            <a:prstGeom prst="straightConnector1">
              <a:avLst/>
            </a:prstGeom>
            <a:ln w="19050">
              <a:solidFill>
                <a:schemeClr val="tx1">
                  <a:lumMod val="65000"/>
                  <a:lumOff val="35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>
              <a:off x="13365480" y="3947160"/>
              <a:ext cx="2773680" cy="15240"/>
            </a:xfrm>
            <a:prstGeom prst="line">
              <a:avLst/>
            </a:prstGeom>
            <a:ln w="1905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Arrow Connector 32"/>
            <p:cNvCxnSpPr>
              <a:stCxn id="11" idx="2"/>
              <a:endCxn id="14" idx="0"/>
            </p:cNvCxnSpPr>
            <p:nvPr/>
          </p:nvCxnSpPr>
          <p:spPr>
            <a:xfrm rot="5400000">
              <a:off x="13039181" y="5606147"/>
              <a:ext cx="686573" cy="1588"/>
            </a:xfrm>
            <a:prstGeom prst="straightConnector1">
              <a:avLst/>
            </a:prstGeom>
            <a:ln w="19050">
              <a:solidFill>
                <a:schemeClr val="tx1">
                  <a:lumMod val="65000"/>
                  <a:lumOff val="35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Arrow Connector 33"/>
            <p:cNvCxnSpPr/>
            <p:nvPr/>
          </p:nvCxnSpPr>
          <p:spPr>
            <a:xfrm rot="5400000">
              <a:off x="15807459" y="5584928"/>
              <a:ext cx="686573" cy="1588"/>
            </a:xfrm>
            <a:prstGeom prst="straightConnector1">
              <a:avLst/>
            </a:prstGeom>
            <a:ln w="19050">
              <a:solidFill>
                <a:schemeClr val="tx1">
                  <a:lumMod val="65000"/>
                  <a:lumOff val="35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4DD78273-5DB4-4FB1-8FF1-6EEDD9185AC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400" y="410133"/>
            <a:ext cx="1057217" cy="951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296316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B405C7-C0F3-477A-8525-452F35DA39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2232" y="-598756"/>
            <a:ext cx="16490092" cy="1988345"/>
          </a:xfrm>
        </p:spPr>
        <p:txBody>
          <a:bodyPr/>
          <a:lstStyle/>
          <a:p>
            <a:pPr algn="ctr"/>
            <a:r>
              <a:rPr lang="en-US" sz="4400" dirty="0"/>
              <a:t>Can You identify the high touch points in this ICU?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8827642-6F90-46E6-83B9-2795ED01E6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50530" y="1419848"/>
            <a:ext cx="12832625" cy="855322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DD78273-5DB4-4FB1-8FF1-6EEDD9185AC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400" y="410133"/>
            <a:ext cx="1057217" cy="951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168964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B405C7-C0F3-477A-8525-452F35DA39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2232" y="-598756"/>
            <a:ext cx="16490092" cy="1988345"/>
          </a:xfrm>
        </p:spPr>
        <p:txBody>
          <a:bodyPr/>
          <a:lstStyle/>
          <a:p>
            <a:pPr algn="ctr"/>
            <a:r>
              <a:rPr lang="en-US" sz="4400" dirty="0"/>
              <a:t>Can You identify the high touch points in this ICU?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8827642-6F90-46E6-83B9-2795ED01E6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50530" y="1419848"/>
            <a:ext cx="12832625" cy="8553224"/>
          </a:xfrm>
          <a:prstGeom prst="rect">
            <a:avLst/>
          </a:prstGeom>
        </p:spPr>
      </p:pic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C53C949D-1B83-43E8-A0B2-3B0B29AC7F1A}"/>
              </a:ext>
            </a:extLst>
          </p:cNvPr>
          <p:cNvCxnSpPr>
            <a:cxnSpLocks/>
          </p:cNvCxnSpPr>
          <p:nvPr/>
        </p:nvCxnSpPr>
        <p:spPr>
          <a:xfrm flipH="1" flipV="1">
            <a:off x="11795284" y="8867152"/>
            <a:ext cx="4003589" cy="1026779"/>
          </a:xfrm>
          <a:prstGeom prst="straightConnector1">
            <a:avLst/>
          </a:prstGeom>
          <a:ln w="57150" cap="sq">
            <a:solidFill>
              <a:srgbClr val="FF0000"/>
            </a:solidFill>
            <a:headEnd w="lg" len="med"/>
            <a:tailEnd type="stealth"/>
          </a:ln>
          <a:effectLst>
            <a:innerShdw blurRad="114300">
              <a:prstClr val="black"/>
            </a:innerShdw>
          </a:effectLst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F8F54219-1421-4C99-AD10-99DD92468B74}"/>
              </a:ext>
            </a:extLst>
          </p:cNvPr>
          <p:cNvCxnSpPr>
            <a:cxnSpLocks/>
          </p:cNvCxnSpPr>
          <p:nvPr/>
        </p:nvCxnSpPr>
        <p:spPr>
          <a:xfrm flipV="1">
            <a:off x="3222883" y="4532891"/>
            <a:ext cx="2589882" cy="1677330"/>
          </a:xfrm>
          <a:prstGeom prst="straightConnector1">
            <a:avLst/>
          </a:prstGeom>
          <a:ln w="57150" cap="sq">
            <a:solidFill>
              <a:srgbClr val="FF0000"/>
            </a:solidFill>
            <a:headEnd w="lg" len="med"/>
            <a:tailEnd type="stealth"/>
          </a:ln>
          <a:effectLst>
            <a:innerShdw blurRad="114300">
              <a:prstClr val="black"/>
            </a:innerShdw>
          </a:effectLst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E98F356B-92D9-4E40-BA3B-E0B44972BD38}"/>
              </a:ext>
            </a:extLst>
          </p:cNvPr>
          <p:cNvCxnSpPr>
            <a:cxnSpLocks/>
          </p:cNvCxnSpPr>
          <p:nvPr/>
        </p:nvCxnSpPr>
        <p:spPr>
          <a:xfrm flipH="1" flipV="1">
            <a:off x="5140411" y="2312444"/>
            <a:ext cx="4003589" cy="1026779"/>
          </a:xfrm>
          <a:prstGeom prst="straightConnector1">
            <a:avLst/>
          </a:prstGeom>
          <a:ln w="57150" cap="sq">
            <a:solidFill>
              <a:srgbClr val="FF0000"/>
            </a:solidFill>
            <a:headEnd w="lg" len="med"/>
            <a:tailEnd type="stealth"/>
          </a:ln>
          <a:effectLst>
            <a:innerShdw blurRad="114300">
              <a:prstClr val="black"/>
            </a:innerShdw>
          </a:effectLst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AEF34515-D85B-48FA-BF52-C6A5FC167694}"/>
              </a:ext>
            </a:extLst>
          </p:cNvPr>
          <p:cNvCxnSpPr>
            <a:cxnSpLocks/>
          </p:cNvCxnSpPr>
          <p:nvPr/>
        </p:nvCxnSpPr>
        <p:spPr>
          <a:xfrm flipH="1" flipV="1">
            <a:off x="13551472" y="4145432"/>
            <a:ext cx="4003589" cy="1026779"/>
          </a:xfrm>
          <a:prstGeom prst="straightConnector1">
            <a:avLst/>
          </a:prstGeom>
          <a:ln w="57150" cap="sq">
            <a:solidFill>
              <a:srgbClr val="FF0000"/>
            </a:solidFill>
            <a:headEnd w="lg" len="med"/>
            <a:tailEnd type="stealth"/>
          </a:ln>
          <a:effectLst>
            <a:innerShdw blurRad="114300">
              <a:prstClr val="black"/>
            </a:innerShdw>
          </a:effectLst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9D733961-FFF3-4BF4-B926-FA6BC6E1EFCE}"/>
              </a:ext>
            </a:extLst>
          </p:cNvPr>
          <p:cNvCxnSpPr>
            <a:cxnSpLocks/>
          </p:cNvCxnSpPr>
          <p:nvPr/>
        </p:nvCxnSpPr>
        <p:spPr>
          <a:xfrm flipH="1" flipV="1">
            <a:off x="5619789" y="8402044"/>
            <a:ext cx="4003589" cy="1026779"/>
          </a:xfrm>
          <a:prstGeom prst="straightConnector1">
            <a:avLst/>
          </a:prstGeom>
          <a:ln w="57150" cap="sq">
            <a:solidFill>
              <a:srgbClr val="FF0000"/>
            </a:solidFill>
            <a:headEnd w="lg" len="med"/>
            <a:tailEnd type="stealth"/>
          </a:ln>
          <a:effectLst>
            <a:innerShdw blurRad="114300">
              <a:prstClr val="black"/>
            </a:innerShdw>
          </a:effectLst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63A6F1A8-B282-4000-A629-BB6C720831AD}"/>
              </a:ext>
            </a:extLst>
          </p:cNvPr>
          <p:cNvCxnSpPr>
            <a:cxnSpLocks/>
          </p:cNvCxnSpPr>
          <p:nvPr/>
        </p:nvCxnSpPr>
        <p:spPr>
          <a:xfrm flipH="1" flipV="1">
            <a:off x="9679917" y="7062530"/>
            <a:ext cx="4003589" cy="1026779"/>
          </a:xfrm>
          <a:prstGeom prst="straightConnector1">
            <a:avLst/>
          </a:prstGeom>
          <a:ln w="57150" cap="sq">
            <a:solidFill>
              <a:srgbClr val="FF0000"/>
            </a:solidFill>
            <a:headEnd w="lg" len="med"/>
            <a:tailEnd type="stealth"/>
          </a:ln>
          <a:effectLst>
            <a:innerShdw blurRad="114300">
              <a:prstClr val="black"/>
            </a:innerShdw>
          </a:effectLst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pic>
        <p:nvPicPr>
          <p:cNvPr id="14" name="Picture 13">
            <a:extLst>
              <a:ext uri="{FF2B5EF4-FFF2-40B4-BE49-F238E27FC236}">
                <a16:creationId xmlns:a16="http://schemas.microsoft.com/office/drawing/2014/main" id="{4DD78273-5DB4-4FB1-8FF1-6EEDD9185AC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400" y="410133"/>
            <a:ext cx="1057217" cy="951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595969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151391-530E-4C3D-87A6-503EF8BFC7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7564" y="669758"/>
            <a:ext cx="16991534" cy="1988345"/>
          </a:xfrm>
        </p:spPr>
        <p:txBody>
          <a:bodyPr anchor="t"/>
          <a:lstStyle/>
          <a:p>
            <a:pPr algn="ctr"/>
            <a:r>
              <a:rPr lang="en-US" sz="5400" dirty="0"/>
              <a:t> Cleaning Guidelines for Clinical Area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0" y="9917668"/>
            <a:ext cx="29108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Soure</a:t>
            </a:r>
            <a:r>
              <a:rPr lang="en-US" dirty="0"/>
              <a:t>: </a:t>
            </a:r>
            <a:r>
              <a:rPr lang="en-US" dirty="0" err="1"/>
              <a:t>MoHFW</a:t>
            </a:r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DD78273-5DB4-4FB1-8FF1-6EEDD9185AC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400" y="410133"/>
            <a:ext cx="1057217" cy="951494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2697437" y="8673692"/>
            <a:ext cx="538107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/>
              <a:t>Table 4: CLEANING GUIDELINES FOR CLINICAL AREA</a:t>
            </a:r>
          </a:p>
          <a:p>
            <a:r>
              <a:rPr lang="en-US" dirty="0">
                <a:hlinkClick r:id="rId4"/>
              </a:rPr>
              <a:t>https://www.aiims.edu/images/pdf/notice/COVID_19_HIC_SUPPLEMENT_VERSION_1.2__26_3_20.pdf</a:t>
            </a:r>
            <a:endParaRPr lang="en-US" b="1" dirty="0"/>
          </a:p>
        </p:txBody>
      </p:sp>
      <p:grpSp>
        <p:nvGrpSpPr>
          <p:cNvPr id="15" name="Group 14"/>
          <p:cNvGrpSpPr/>
          <p:nvPr/>
        </p:nvGrpSpPr>
        <p:grpSpPr>
          <a:xfrm>
            <a:off x="10194047" y="7909560"/>
            <a:ext cx="2782941" cy="2209800"/>
            <a:chOff x="10096150" y="7040580"/>
            <a:chExt cx="2782941" cy="2209800"/>
          </a:xfrm>
        </p:grpSpPr>
        <p:pic>
          <p:nvPicPr>
            <p:cNvPr id="16" name="Picture 6" descr="Image result for document icon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10096150" y="7040580"/>
              <a:ext cx="2782941" cy="2209800"/>
            </a:xfrm>
            <a:prstGeom prst="rect">
              <a:avLst/>
            </a:prstGeom>
            <a:noFill/>
          </p:spPr>
        </p:pic>
        <p:sp>
          <p:nvSpPr>
            <p:cNvPr id="17" name="Rectangle 16"/>
            <p:cNvSpPr/>
            <p:nvPr/>
          </p:nvSpPr>
          <p:spPr>
            <a:xfrm>
              <a:off x="10670583" y="7504171"/>
              <a:ext cx="1637818" cy="147732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en-US" b="1" dirty="0"/>
                <a:t>Infection Prevention &amp; Control Guidelines for</a:t>
              </a:r>
            </a:p>
            <a:p>
              <a:pPr algn="ctr"/>
              <a:r>
                <a:rPr lang="en-US" b="1" dirty="0"/>
                <a:t>COVID-19</a:t>
              </a:r>
              <a:endParaRPr lang="en-US" b="1" dirty="0">
                <a:solidFill>
                  <a:srgbClr val="FF0000"/>
                </a:solidFill>
              </a:endParaRPr>
            </a:p>
          </p:txBody>
        </p:sp>
      </p:grpSp>
      <p:graphicFrame>
        <p:nvGraphicFramePr>
          <p:cNvPr id="18" name="Table 17"/>
          <p:cNvGraphicFramePr>
            <a:graphicFrameLocks noGrp="1"/>
          </p:cNvGraphicFramePr>
          <p:nvPr/>
        </p:nvGraphicFramePr>
        <p:xfrm>
          <a:off x="640080" y="2131060"/>
          <a:ext cx="16870680" cy="548640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56235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2471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600" dirty="0">
                          <a:latin typeface="Roboto"/>
                        </a:rPr>
                        <a:t>Area/Item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600" dirty="0">
                          <a:latin typeface="Roboto"/>
                        </a:rPr>
                        <a:t>Process for Disinfection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600" dirty="0">
                          <a:latin typeface="Roboto"/>
                        </a:rPr>
                        <a:t>Floors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600" dirty="0">
                          <a:latin typeface="Roboto"/>
                        </a:rPr>
                        <a:t>Detergent and 1% Sodium Hypochlorite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600" dirty="0">
                          <a:latin typeface="Roboto"/>
                        </a:rPr>
                        <a:t>Ceiling &amp; Walls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600" dirty="0">
                          <a:latin typeface="Roboto"/>
                        </a:rPr>
                        <a:t>Detergent/ 1% Sodium Hypochlorite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600" dirty="0">
                          <a:latin typeface="Roboto"/>
                        </a:rPr>
                        <a:t>Doors &amp; Door Knobs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600" dirty="0">
                          <a:latin typeface="Roboto"/>
                        </a:rPr>
                        <a:t>Detergent/ 1% Sodium Hypochlorite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600" dirty="0">
                          <a:latin typeface="Roboto"/>
                        </a:rPr>
                        <a:t>Isolation room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600" dirty="0">
                          <a:latin typeface="Roboto"/>
                        </a:rPr>
                        <a:t>Detergent and 1% Sodium Hypochlorite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600" dirty="0">
                          <a:latin typeface="Roboto"/>
                        </a:rPr>
                        <a:t>All Clinical Areas/ Laboratories/where spill care is required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600" dirty="0">
                          <a:latin typeface="Roboto"/>
                        </a:rPr>
                        <a:t>1% Sodium Hypochlorite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600" dirty="0">
                          <a:latin typeface="Roboto"/>
                        </a:rPr>
                        <a:t>Refrigerators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600" dirty="0">
                          <a:latin typeface="Roboto"/>
                        </a:rPr>
                        <a:t>Detergent &amp; Water Inside Cleaning: Weekly Surface Cleaning Schedule: As mentioned for High Touch Surfaces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600" dirty="0">
                          <a:latin typeface="Roboto"/>
                        </a:rPr>
                        <a:t>Equipment (Equipment need to be disinfected after every contact with suspected patient)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600" dirty="0">
                          <a:latin typeface="Roboto"/>
                        </a:rPr>
                        <a:t>All Areas &amp; Surfaces of Equipment: 1% Sodium Hypochlorite </a:t>
                      </a:r>
                    </a:p>
                    <a:p>
                      <a:r>
                        <a:rPr lang="en-US" sz="2600" dirty="0">
                          <a:latin typeface="Roboto"/>
                        </a:rPr>
                        <a:t>Sensitive Probes of Equipment: 70% Alcohol </a:t>
                      </a:r>
                    </a:p>
                    <a:p>
                      <a:r>
                        <a:rPr lang="en-US" sz="2600" dirty="0">
                          <a:latin typeface="Roboto"/>
                        </a:rPr>
                        <a:t>CT/MR like machines etc:</a:t>
                      </a:r>
                      <a:r>
                        <a:rPr lang="en-US" sz="2600" baseline="0" dirty="0">
                          <a:latin typeface="Roboto"/>
                        </a:rPr>
                        <a:t> </a:t>
                      </a:r>
                      <a:r>
                        <a:rPr lang="en-US" sz="2600" dirty="0">
                          <a:latin typeface="Roboto"/>
                        </a:rPr>
                        <a:t>As per manufacturer’s Instructions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3296316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151391-530E-4C3D-87A6-503EF8BFC7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7564" y="669758"/>
            <a:ext cx="16991534" cy="1988345"/>
          </a:xfrm>
        </p:spPr>
        <p:txBody>
          <a:bodyPr anchor="t"/>
          <a:lstStyle/>
          <a:p>
            <a:pPr algn="ctr"/>
            <a:r>
              <a:rPr lang="en-US" sz="5400" dirty="0"/>
              <a:t> Cleaning and Disinfection of </a:t>
            </a:r>
            <a:br>
              <a:rPr lang="en-US" sz="5400" dirty="0"/>
            </a:br>
            <a:r>
              <a:rPr lang="en-US" sz="5400" dirty="0"/>
              <a:t>Medical Equipment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20F93D-391F-4D1A-A205-29F9132A9D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0555" y="2514861"/>
            <a:ext cx="11400520" cy="7878819"/>
          </a:xfrm>
        </p:spPr>
        <p:txBody>
          <a:bodyPr/>
          <a:lstStyle/>
          <a:p>
            <a:pPr marL="231775" indent="-231775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</a:pPr>
            <a:r>
              <a:rPr lang="en-US" dirty="0"/>
              <a:t>Before removing equipment from patients room, medical equipment must be disinfected</a:t>
            </a:r>
          </a:p>
          <a:p>
            <a:pPr marL="231775" indent="-231775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</a:pPr>
            <a:r>
              <a:rPr lang="en-US" dirty="0"/>
              <a:t>Non-critical medical equipment (E.g., stethoscopes, blood pressure cuffs, dialysis machines and equipment knobs and controls) usually only require </a:t>
            </a:r>
            <a:r>
              <a:rPr lang="en-US" b="1" dirty="0"/>
              <a:t>cleansing followed by low- to intermediate-level disinfection</a:t>
            </a:r>
            <a:r>
              <a:rPr lang="en-US" dirty="0"/>
              <a:t>, depending on the nature and degree of contamination</a:t>
            </a:r>
          </a:p>
          <a:p>
            <a:pPr marL="231775" indent="-231775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</a:pPr>
            <a:r>
              <a:rPr lang="en-US" dirty="0"/>
              <a:t>In absence of manufacturer instructions regarding cleaning/disinfection of equipment</a:t>
            </a:r>
          </a:p>
          <a:p>
            <a:pPr marL="917575" lvl="1" indent="-231775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</a:pPr>
            <a:r>
              <a:rPr lang="en-US" b="1" dirty="0"/>
              <a:t>Ethyl alcohol or isopropyl alcohol (60%–90%, v/v)</a:t>
            </a:r>
            <a:r>
              <a:rPr lang="en-US" dirty="0"/>
              <a:t> is to be often used to disinfect small surfaces (rubber stoppers of multiple-dose medication vials, and thermometers) and occasionally external surfaces of equipment (stethoscopes and ventilators)</a:t>
            </a:r>
          </a:p>
          <a:p>
            <a:pPr marL="231775" indent="-231775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</a:pPr>
            <a:r>
              <a:rPr lang="en-US" dirty="0"/>
              <a:t>Cleaning staff must </a:t>
            </a:r>
            <a:r>
              <a:rPr lang="en-US" b="1" dirty="0"/>
              <a:t>wear gloves </a:t>
            </a:r>
            <a:r>
              <a:rPr lang="en-US" dirty="0"/>
              <a:t>when handling and transporting used patient care equipment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0" y="9917668"/>
            <a:ext cx="29108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Soure</a:t>
            </a:r>
            <a:r>
              <a:rPr lang="en-US" dirty="0"/>
              <a:t>: </a:t>
            </a:r>
            <a:r>
              <a:rPr lang="en-US" dirty="0" err="1"/>
              <a:t>MoHFW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12073179" y="2636059"/>
            <a:ext cx="5574741" cy="63401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2000" dirty="0">
              <a:latin typeface="Roboto"/>
            </a:endParaRPr>
          </a:p>
          <a:p>
            <a:endParaRPr lang="en-US" sz="2000" dirty="0">
              <a:latin typeface="Roboto"/>
            </a:endParaRPr>
          </a:p>
          <a:p>
            <a:pPr algn="ctr"/>
            <a:r>
              <a:rPr lang="en-US" sz="2600" b="1" dirty="0">
                <a:latin typeface="Roboto"/>
              </a:rPr>
              <a:t>Barrier protection</a:t>
            </a:r>
          </a:p>
          <a:p>
            <a:pPr algn="ctr"/>
            <a:r>
              <a:rPr lang="en-US" sz="2000" dirty="0">
                <a:latin typeface="Roboto"/>
              </a:rPr>
              <a:t>For difficult to clean surfaces and equipment, especially if these surfaces are</a:t>
            </a:r>
          </a:p>
          <a:p>
            <a:pPr marL="457200" indent="-223838"/>
            <a:r>
              <a:rPr lang="en-US" sz="2000" dirty="0">
                <a:latin typeface="Roboto"/>
              </a:rPr>
              <a:t>•Touched frequently by gloved hands during the delivery of patient care</a:t>
            </a:r>
          </a:p>
          <a:p>
            <a:pPr marL="457200" indent="-223838"/>
            <a:r>
              <a:rPr lang="en-US" sz="2000" dirty="0">
                <a:latin typeface="Roboto"/>
              </a:rPr>
              <a:t>•Likely to become contaminated with body substances</a:t>
            </a:r>
          </a:p>
          <a:p>
            <a:endParaRPr lang="en-US" sz="2000" dirty="0">
              <a:latin typeface="Roboto"/>
            </a:endParaRPr>
          </a:p>
          <a:p>
            <a:pPr algn="ctr"/>
            <a:r>
              <a:rPr lang="en-US" sz="2000" dirty="0">
                <a:latin typeface="Roboto"/>
              </a:rPr>
              <a:t>Use impervious-backed paper, plastic or fluid-resistant covers </a:t>
            </a:r>
          </a:p>
          <a:p>
            <a:endParaRPr lang="en-US" sz="2000" dirty="0">
              <a:latin typeface="Roboto"/>
            </a:endParaRPr>
          </a:p>
          <a:p>
            <a:pPr algn="ctr"/>
            <a:r>
              <a:rPr lang="en-US" sz="2000" dirty="0">
                <a:latin typeface="Roboto"/>
              </a:rPr>
              <a:t>Remove and discard coverings with gloved hands</a:t>
            </a:r>
          </a:p>
          <a:p>
            <a:endParaRPr lang="en-US" sz="2000" dirty="0">
              <a:latin typeface="Roboto"/>
            </a:endParaRPr>
          </a:p>
          <a:p>
            <a:pPr algn="ctr"/>
            <a:r>
              <a:rPr lang="en-US" sz="2000" dirty="0">
                <a:latin typeface="Roboto"/>
              </a:rPr>
              <a:t>Perform hand hygiene after un-gloving</a:t>
            </a:r>
          </a:p>
          <a:p>
            <a:endParaRPr lang="en-US" sz="2000" dirty="0">
              <a:latin typeface="Roboto"/>
            </a:endParaRPr>
          </a:p>
          <a:p>
            <a:pPr lvl="1"/>
            <a:r>
              <a:rPr lang="en-US" sz="2000" dirty="0">
                <a:latin typeface="Roboto"/>
              </a:rPr>
              <a:t>Cover these surfaces with clean materials before the next patient encounter </a:t>
            </a:r>
          </a:p>
        </p:txBody>
      </p:sp>
      <p:cxnSp>
        <p:nvCxnSpPr>
          <p:cNvPr id="8" name="Straight Arrow Connector 7"/>
          <p:cNvCxnSpPr/>
          <p:nvPr/>
        </p:nvCxnSpPr>
        <p:spPr>
          <a:xfrm rot="5400000">
            <a:off x="14729460" y="6596380"/>
            <a:ext cx="350520" cy="1588"/>
          </a:xfrm>
          <a:prstGeom prst="straightConnector1">
            <a:avLst/>
          </a:prstGeom>
          <a:ln w="28575">
            <a:solidFill>
              <a:schemeClr val="tx1">
                <a:lumMod val="65000"/>
                <a:lumOff val="3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rot="5400000">
            <a:off x="14729460" y="7510780"/>
            <a:ext cx="350520" cy="1588"/>
          </a:xfrm>
          <a:prstGeom prst="straightConnector1">
            <a:avLst/>
          </a:prstGeom>
          <a:ln w="28575">
            <a:solidFill>
              <a:schemeClr val="tx1">
                <a:lumMod val="65000"/>
                <a:lumOff val="3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rot="5400000">
            <a:off x="14729460" y="8110220"/>
            <a:ext cx="350520" cy="1588"/>
          </a:xfrm>
          <a:prstGeom prst="straightConnector1">
            <a:avLst/>
          </a:prstGeom>
          <a:ln w="28575">
            <a:solidFill>
              <a:schemeClr val="tx1">
                <a:lumMod val="65000"/>
                <a:lumOff val="3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4DD78273-5DB4-4FB1-8FF1-6EEDD9185AC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400" y="410133"/>
            <a:ext cx="1057217" cy="951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296316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151391-530E-4C3D-87A6-503EF8BFC7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7564" y="669758"/>
            <a:ext cx="16991534" cy="1988345"/>
          </a:xfrm>
        </p:spPr>
        <p:txBody>
          <a:bodyPr anchor="t"/>
          <a:lstStyle/>
          <a:p>
            <a:pPr algn="ctr"/>
            <a:r>
              <a:rPr lang="en-US" sz="5400" dirty="0"/>
              <a:t> Cleaning and Disinfection of </a:t>
            </a:r>
            <a:br>
              <a:rPr lang="en-US" sz="5400" dirty="0"/>
            </a:br>
            <a:r>
              <a:rPr lang="en-US" sz="5400" dirty="0"/>
              <a:t>Medical Equipment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0" y="9917668"/>
            <a:ext cx="29108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Soure</a:t>
            </a:r>
            <a:r>
              <a:rPr lang="en-US" dirty="0"/>
              <a:t>: </a:t>
            </a:r>
            <a:r>
              <a:rPr lang="en-US" dirty="0" err="1"/>
              <a:t>MoHFW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337798" y="2399162"/>
            <a:ext cx="11612404" cy="7662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DD78273-5DB4-4FB1-8FF1-6EEDD9185AC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400" y="410133"/>
            <a:ext cx="1057217" cy="951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296316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151391-530E-4C3D-87A6-503EF8BFC7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7564" y="669758"/>
            <a:ext cx="16991534" cy="1988345"/>
          </a:xfrm>
        </p:spPr>
        <p:txBody>
          <a:bodyPr anchor="t"/>
          <a:lstStyle/>
          <a:p>
            <a:pPr algn="ctr"/>
            <a:r>
              <a:rPr lang="en-US" sz="5400" dirty="0"/>
              <a:t> Cleaning Guidelines for Non-Clinical Area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0" y="9917668"/>
            <a:ext cx="29108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Soure</a:t>
            </a:r>
            <a:r>
              <a:rPr lang="en-US" dirty="0"/>
              <a:t>: </a:t>
            </a:r>
            <a:r>
              <a:rPr lang="en-US" dirty="0" err="1"/>
              <a:t>MoHFW</a:t>
            </a:r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DD78273-5DB4-4FB1-8FF1-6EEDD9185AC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400" y="410133"/>
            <a:ext cx="1057217" cy="951494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2164037" y="8597492"/>
            <a:ext cx="600204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/>
              <a:t>Table 5:  CLEANING GUIDELINES FOR NON-CLINICAL AREAS</a:t>
            </a:r>
          </a:p>
          <a:p>
            <a:r>
              <a:rPr lang="en-US" dirty="0">
                <a:hlinkClick r:id="rId4"/>
              </a:rPr>
              <a:t>https://www.aiims.edu/images/pdf/notice/COVID_19_HIC_SUPPLEMENT_VERSION_1.2__26_3_20.pdf</a:t>
            </a:r>
            <a:endParaRPr lang="en-US" b="1" dirty="0"/>
          </a:p>
        </p:txBody>
      </p:sp>
      <p:graphicFrame>
        <p:nvGraphicFramePr>
          <p:cNvPr id="18" name="Table 17"/>
          <p:cNvGraphicFramePr>
            <a:graphicFrameLocks noGrp="1"/>
          </p:cNvGraphicFramePr>
          <p:nvPr/>
        </p:nvGraphicFramePr>
        <p:xfrm>
          <a:off x="640080" y="2054860"/>
          <a:ext cx="16870680" cy="600456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56235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2471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600" dirty="0">
                          <a:latin typeface="Roboto"/>
                        </a:rPr>
                        <a:t>Area/Item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600" dirty="0">
                          <a:latin typeface="Roboto"/>
                        </a:rPr>
                        <a:t>Process for Disinfection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600" dirty="0">
                          <a:latin typeface="Roboto"/>
                        </a:rPr>
                        <a:t>General cleaning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Detergent and Water (1% Sodium Hypochlorite can be done)</a:t>
                      </a:r>
                      <a:endParaRPr lang="en-US" sz="2600" dirty="0">
                        <a:latin typeface="Roboto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/>
                        <a:t>Lockers/ Tables/Cupboards/ Wardrobes/ Benches/ Shelves</a:t>
                      </a:r>
                      <a:endParaRPr lang="en-US" sz="2600" dirty="0">
                        <a:latin typeface="Roboto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Detergent &amp; Water</a:t>
                      </a:r>
                      <a:endParaRPr lang="en-US" sz="2600" dirty="0">
                        <a:latin typeface="Roboto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/>
                        <a:t>Railings</a:t>
                      </a:r>
                      <a:endParaRPr lang="en-US" sz="2600" dirty="0">
                        <a:latin typeface="Roboto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Detergent &amp; 1% Sodium Hypochlorite </a:t>
                      </a:r>
                    </a:p>
                    <a:p>
                      <a:r>
                        <a:rPr lang="en-US" sz="2400" dirty="0"/>
                        <a:t>Three small buckets:</a:t>
                      </a:r>
                    </a:p>
                    <a:p>
                      <a:pPr marL="228600" indent="-228600">
                        <a:buFont typeface="Arial" pitchFamily="34" charset="0"/>
                        <a:buChar char="•"/>
                      </a:pPr>
                      <a:r>
                        <a:rPr lang="en-US" sz="2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One with plain water </a:t>
                      </a:r>
                    </a:p>
                    <a:p>
                      <a:pPr marL="228600" indent="-228600">
                        <a:buFont typeface="Arial" pitchFamily="34" charset="0"/>
                        <a:buChar char="•"/>
                      </a:pPr>
                      <a:r>
                        <a:rPr lang="en-US" sz="2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One with detergent solution </a:t>
                      </a:r>
                    </a:p>
                    <a:p>
                      <a:pPr marL="228600" indent="-228600">
                        <a:buFont typeface="Arial" pitchFamily="34" charset="0"/>
                        <a:buChar char="•"/>
                      </a:pPr>
                      <a:r>
                        <a:rPr lang="en-US" sz="2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One for sodium hypochlorite 1%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/>
                        <a:t>Mirrors &amp; Glass</a:t>
                      </a:r>
                      <a:endParaRPr lang="en-US" sz="2600" dirty="0">
                        <a:latin typeface="Roboto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Detergent &amp; Water</a:t>
                      </a:r>
                      <a:endParaRPr lang="en-US" sz="2600" dirty="0">
                        <a:latin typeface="Roboto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Stainless steel/ Any other sink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/>
                        <a:t>Detergent &amp; Water</a:t>
                      </a:r>
                      <a:endParaRPr lang="en-US" sz="2600" dirty="0">
                        <a:latin typeface="Roboto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Furniture/Chairs/ Telephone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/>
                        <a:t>Detergent &amp; Water</a:t>
                      </a:r>
                      <a:endParaRPr lang="en-US" sz="2600" dirty="0">
                        <a:latin typeface="Roboto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/>
                        <a:t>Light Switches </a:t>
                      </a:r>
                      <a:endParaRPr lang="en-US" sz="2600" dirty="0">
                        <a:latin typeface="Roboto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/>
                        <a:t>Detergent &amp; Water</a:t>
                      </a:r>
                      <a:endParaRPr lang="en-US" sz="2600" dirty="0">
                        <a:latin typeface="Roboto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/>
                        <a:t>Curtains</a:t>
                      </a:r>
                      <a:endParaRPr lang="en-US" sz="2600" dirty="0">
                        <a:latin typeface="Roboto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Detergent &amp; Water</a:t>
                      </a:r>
                      <a:endParaRPr lang="en-US" sz="2600" dirty="0">
                        <a:latin typeface="Roboto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grpSp>
        <p:nvGrpSpPr>
          <p:cNvPr id="3" name="Group 14"/>
          <p:cNvGrpSpPr/>
          <p:nvPr/>
        </p:nvGrpSpPr>
        <p:grpSpPr>
          <a:xfrm>
            <a:off x="9782567" y="7909560"/>
            <a:ext cx="2782941" cy="2209800"/>
            <a:chOff x="10096150" y="7040580"/>
            <a:chExt cx="2782941" cy="2209800"/>
          </a:xfrm>
        </p:grpSpPr>
        <p:pic>
          <p:nvPicPr>
            <p:cNvPr id="16" name="Picture 6" descr="Image result for document icon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10096150" y="7040580"/>
              <a:ext cx="2782941" cy="2209800"/>
            </a:xfrm>
            <a:prstGeom prst="rect">
              <a:avLst/>
            </a:prstGeom>
            <a:noFill/>
          </p:spPr>
        </p:pic>
        <p:sp>
          <p:nvSpPr>
            <p:cNvPr id="17" name="Rectangle 16"/>
            <p:cNvSpPr/>
            <p:nvPr/>
          </p:nvSpPr>
          <p:spPr>
            <a:xfrm>
              <a:off x="10670583" y="7504171"/>
              <a:ext cx="1637818" cy="147732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en-US" b="1" dirty="0"/>
                <a:t>Infection Prevention &amp; Control Guidelines for</a:t>
              </a:r>
            </a:p>
            <a:p>
              <a:pPr algn="ctr"/>
              <a:r>
                <a:rPr lang="en-US" b="1" dirty="0"/>
                <a:t>COVID-19</a:t>
              </a:r>
              <a:endParaRPr lang="en-US" b="1" dirty="0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3296316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151391-530E-4C3D-87A6-503EF8BFC7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4137" y="650394"/>
            <a:ext cx="17419321" cy="2971800"/>
          </a:xfrm>
        </p:spPr>
        <p:txBody>
          <a:bodyPr anchor="t"/>
          <a:lstStyle/>
          <a:p>
            <a:pPr algn="ctr"/>
            <a:r>
              <a:rPr lang="en-US" dirty="0"/>
              <a:t>Cleaning and Disinfection of Linen</a:t>
            </a:r>
            <a:br>
              <a:rPr lang="en-IN" dirty="0"/>
            </a:br>
            <a:br>
              <a:rPr lang="en-IN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20F93D-391F-4D1A-A205-29F9132A9D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1833" y="1852881"/>
            <a:ext cx="9584870" cy="7878819"/>
          </a:xfrm>
        </p:spPr>
        <p:txBody>
          <a:bodyPr/>
          <a:lstStyle/>
          <a:p>
            <a:pPr>
              <a:spcBef>
                <a:spcPts val="600"/>
              </a:spcBef>
            </a:pPr>
            <a:r>
              <a:rPr lang="en-US" sz="3200" b="1" dirty="0"/>
              <a:t>Handle, transport, and process used linen in a manner which:</a:t>
            </a:r>
          </a:p>
          <a:p>
            <a:pPr lvl="1">
              <a:spcBef>
                <a:spcPts val="600"/>
              </a:spcBef>
            </a:pPr>
            <a:r>
              <a:rPr lang="en-US" sz="2800" dirty="0"/>
              <a:t>Prevents skin and mucous membrane exposures and contamination of clothing</a:t>
            </a:r>
            <a:endParaRPr lang="en-IN" sz="2800" dirty="0"/>
          </a:p>
          <a:p>
            <a:pPr lvl="1">
              <a:spcBef>
                <a:spcPts val="600"/>
              </a:spcBef>
            </a:pPr>
            <a:r>
              <a:rPr lang="en-US" sz="2800" dirty="0"/>
              <a:t>Avoids transfer of pathogens to other patients and or the environment</a:t>
            </a:r>
            <a:endParaRPr lang="en-IN" sz="4400" dirty="0"/>
          </a:p>
          <a:p>
            <a:pPr>
              <a:spcBef>
                <a:spcPts val="600"/>
              </a:spcBef>
            </a:pPr>
            <a:r>
              <a:rPr lang="en-US" sz="2800" dirty="0"/>
              <a:t>Wear appropriate PPE </a:t>
            </a:r>
          </a:p>
          <a:p>
            <a:pPr>
              <a:spcBef>
                <a:spcPts val="600"/>
              </a:spcBef>
            </a:pPr>
            <a:r>
              <a:rPr lang="en-US" sz="2800" dirty="0"/>
              <a:t>Never carry soiled linen against body; place soiled linen in a leak-proof bag or bucket </a:t>
            </a:r>
          </a:p>
          <a:p>
            <a:pPr>
              <a:spcBef>
                <a:spcPts val="600"/>
              </a:spcBef>
            </a:pPr>
            <a:r>
              <a:rPr lang="en-US" sz="2800" dirty="0"/>
              <a:t>Any solid excrement to be removed and put in covered bucket to dispose of in the toilet or latrine</a:t>
            </a:r>
          </a:p>
          <a:p>
            <a:pPr>
              <a:spcBef>
                <a:spcPts val="600"/>
              </a:spcBef>
            </a:pPr>
            <a:r>
              <a:rPr lang="en-US" sz="2800" dirty="0"/>
              <a:t>Perform hand hygiene after blood/body fluid exposure and after PPE removal </a:t>
            </a:r>
          </a:p>
          <a:p>
            <a:pPr>
              <a:spcBef>
                <a:spcPts val="600"/>
              </a:spcBef>
            </a:pPr>
            <a:endParaRPr lang="en-US" sz="2800" dirty="0"/>
          </a:p>
          <a:p>
            <a:endParaRPr lang="en-US" sz="2800" dirty="0"/>
          </a:p>
          <a:p>
            <a:pPr lvl="1"/>
            <a:endParaRPr lang="en-IN" sz="3200" dirty="0"/>
          </a:p>
        </p:txBody>
      </p:sp>
      <p:pic>
        <p:nvPicPr>
          <p:cNvPr id="21506" name="Picture 2" descr="Image result for hospital washing machine india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892155" y="2240280"/>
            <a:ext cx="3825240" cy="3825240"/>
          </a:xfrm>
          <a:prstGeom prst="rect">
            <a:avLst/>
          </a:prstGeom>
          <a:noFill/>
        </p:spPr>
      </p:pic>
      <p:sp>
        <p:nvSpPr>
          <p:cNvPr id="9" name="Rectangle 8"/>
          <p:cNvSpPr/>
          <p:nvPr/>
        </p:nvSpPr>
        <p:spPr>
          <a:xfrm>
            <a:off x="14081760" y="2394496"/>
            <a:ext cx="315468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2000" dirty="0">
              <a:latin typeface="Roboto"/>
            </a:endParaRPr>
          </a:p>
          <a:p>
            <a:endParaRPr lang="en-US" sz="2000" dirty="0">
              <a:latin typeface="Roboto"/>
            </a:endParaRPr>
          </a:p>
          <a:p>
            <a:r>
              <a:rPr lang="en-US" sz="2000" b="1" dirty="0">
                <a:latin typeface="Roboto"/>
              </a:rPr>
              <a:t>Machine Washing</a:t>
            </a:r>
          </a:p>
          <a:p>
            <a:r>
              <a:rPr lang="en-US" sz="2000" dirty="0">
                <a:latin typeface="Roboto"/>
              </a:rPr>
              <a:t>Wash at 60-90°C with laundry detergent followed by soaking in 1% </a:t>
            </a:r>
            <a:r>
              <a:rPr lang="en-US" sz="2000">
                <a:latin typeface="Roboto"/>
              </a:rPr>
              <a:t>sodium hypochlorite </a:t>
            </a:r>
            <a:r>
              <a:rPr lang="en-US" sz="2000" dirty="0">
                <a:latin typeface="Roboto"/>
              </a:rPr>
              <a:t>for approximately 30 minutes and dried 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4097000" y="4634776"/>
            <a:ext cx="3154680" cy="5324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2000" dirty="0">
              <a:latin typeface="Roboto"/>
            </a:endParaRPr>
          </a:p>
          <a:p>
            <a:endParaRPr lang="en-US" sz="2000" dirty="0">
              <a:latin typeface="Roboto"/>
            </a:endParaRPr>
          </a:p>
          <a:p>
            <a:endParaRPr lang="en-US" sz="2000" b="1" dirty="0">
              <a:latin typeface="Roboto"/>
            </a:endParaRPr>
          </a:p>
          <a:p>
            <a:endParaRPr lang="en-US" sz="2000" b="1" dirty="0">
              <a:latin typeface="Roboto"/>
            </a:endParaRPr>
          </a:p>
          <a:p>
            <a:r>
              <a:rPr lang="en-US" sz="2000" b="1" dirty="0">
                <a:latin typeface="Roboto"/>
              </a:rPr>
              <a:t>No machine washing </a:t>
            </a:r>
          </a:p>
          <a:p>
            <a:pPr marL="228600" indent="-228600">
              <a:buFont typeface="Arial" pitchFamily="34" charset="0"/>
              <a:buChar char="•"/>
            </a:pPr>
            <a:r>
              <a:rPr lang="en-US" sz="2000" dirty="0">
                <a:latin typeface="Roboto"/>
              </a:rPr>
              <a:t>Soak in hot water with soap/detergent in a large drum </a:t>
            </a:r>
          </a:p>
          <a:p>
            <a:pPr marL="228600" indent="-228600">
              <a:buFont typeface="Arial" pitchFamily="34" charset="0"/>
              <a:buChar char="•"/>
            </a:pPr>
            <a:r>
              <a:rPr lang="en-US" sz="2000" dirty="0">
                <a:latin typeface="Roboto"/>
              </a:rPr>
              <a:t>Use a stick to stir and avoid splashing </a:t>
            </a:r>
          </a:p>
          <a:p>
            <a:pPr marL="228600" indent="-228600">
              <a:buFont typeface="Arial" pitchFamily="34" charset="0"/>
              <a:buChar char="•"/>
            </a:pPr>
            <a:r>
              <a:rPr lang="en-US" sz="2000" dirty="0">
                <a:latin typeface="Roboto"/>
              </a:rPr>
              <a:t>Empty the drum and soak linen in 1% sodium hypochlorite for approx. 30 minutes </a:t>
            </a:r>
          </a:p>
          <a:p>
            <a:pPr marL="228600" indent="-228600">
              <a:buFont typeface="Arial" pitchFamily="34" charset="0"/>
              <a:buChar char="•"/>
            </a:pPr>
            <a:r>
              <a:rPr lang="en-US" sz="2000" dirty="0">
                <a:latin typeface="Roboto"/>
              </a:rPr>
              <a:t>Rinse with clean water and let linens dry fully in the sunlight </a:t>
            </a:r>
          </a:p>
        </p:txBody>
      </p:sp>
      <p:pic>
        <p:nvPicPr>
          <p:cNvPr id="21510" name="Picture 6" descr="Image result for drum bucket"/>
          <p:cNvPicPr>
            <a:picLocks noChangeAspect="1" noChangeArrowheads="1"/>
          </p:cNvPicPr>
          <p:nvPr/>
        </p:nvPicPr>
        <p:blipFill>
          <a:blip r:embed="rId4">
            <a:grayscl/>
          </a:blip>
          <a:srcRect/>
          <a:stretch>
            <a:fillRect/>
          </a:stretch>
        </p:blipFill>
        <p:spPr bwMode="auto">
          <a:xfrm>
            <a:off x="11143873" y="6614493"/>
            <a:ext cx="3021577" cy="3021577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0" y="9917668"/>
            <a:ext cx="44348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/>
              <a:t>Soure</a:t>
            </a:r>
            <a:r>
              <a:rPr lang="en-US" b="1" dirty="0"/>
              <a:t>:</a:t>
            </a:r>
            <a:r>
              <a:rPr lang="en-US" dirty="0"/>
              <a:t> </a:t>
            </a:r>
            <a:r>
              <a:rPr lang="en-US" dirty="0" err="1"/>
              <a:t>MoHFW</a:t>
            </a:r>
            <a:r>
              <a:rPr lang="en-US" dirty="0"/>
              <a:t>, Hospital best practices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DD78273-5DB4-4FB1-8FF1-6EEDD9185AC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400" y="410133"/>
            <a:ext cx="1057217" cy="951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566039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151391-530E-4C3D-87A6-503EF8BFC7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4137" y="650394"/>
            <a:ext cx="17419321" cy="2971800"/>
          </a:xfrm>
        </p:spPr>
        <p:txBody>
          <a:bodyPr anchor="t"/>
          <a:lstStyle/>
          <a:p>
            <a:pPr algn="ctr"/>
            <a:r>
              <a:rPr lang="en-US" dirty="0"/>
              <a:t>Cleaning of Toilets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0" y="9917668"/>
            <a:ext cx="44348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/>
              <a:t>Soure</a:t>
            </a:r>
            <a:r>
              <a:rPr lang="en-US" b="1" dirty="0"/>
              <a:t>:</a:t>
            </a:r>
            <a:r>
              <a:rPr lang="en-US" dirty="0"/>
              <a:t> </a:t>
            </a:r>
            <a:r>
              <a:rPr lang="en-US" dirty="0" err="1"/>
              <a:t>MoHFW</a:t>
            </a:r>
            <a:r>
              <a:rPr lang="en-US" dirty="0"/>
              <a:t>, Hospital best practices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DD78273-5DB4-4FB1-8FF1-6EEDD9185AC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400" y="410133"/>
            <a:ext cx="1057217" cy="951494"/>
          </a:xfrm>
          <a:prstGeom prst="rect">
            <a:avLst/>
          </a:prstGeom>
        </p:spPr>
      </p:pic>
      <p:graphicFrame>
        <p:nvGraphicFramePr>
          <p:cNvPr id="15" name="Table 14"/>
          <p:cNvGraphicFramePr>
            <a:graphicFrameLocks noGrp="1"/>
          </p:cNvGraphicFramePr>
          <p:nvPr/>
        </p:nvGraphicFramePr>
        <p:xfrm>
          <a:off x="579120" y="3411220"/>
          <a:ext cx="16870680" cy="401066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56235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1358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11124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41706">
                <a:tc>
                  <a:txBody>
                    <a:bodyPr/>
                    <a:lstStyle/>
                    <a:p>
                      <a:pPr marL="0" marR="0" indent="0" algn="l" defTabSz="13716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600" dirty="0">
                          <a:latin typeface="Roboto"/>
                        </a:rPr>
                        <a:t>Area/Item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13716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600" dirty="0">
                          <a:latin typeface="Roboto"/>
                        </a:rPr>
                        <a:t>Process for Disinfection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2600" b="1" kern="1200" dirty="0">
                          <a:solidFill>
                            <a:schemeClr val="lt1"/>
                          </a:solidFill>
                          <a:latin typeface="Roboto"/>
                          <a:ea typeface="+mn-ea"/>
                          <a:cs typeface="+mn-cs"/>
                        </a:rPr>
                        <a:t>Method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63091">
                <a:tc>
                  <a:txBody>
                    <a:bodyPr/>
                    <a:lstStyle/>
                    <a:p>
                      <a:r>
                        <a:rPr lang="en-US" sz="2600" b="1" dirty="0">
                          <a:latin typeface="Roboto"/>
                        </a:rPr>
                        <a:t>Toilet Pot &amp; Floor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2600" dirty="0">
                          <a:latin typeface="Roboto"/>
                        </a:rPr>
                        <a:t>1% Sodium Hypochlorite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2600" dirty="0">
                          <a:latin typeface="Roboto"/>
                        </a:rPr>
                        <a:t>Scrub with the recommended agents and the long handle angular brush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205863">
                <a:tc>
                  <a:txBody>
                    <a:bodyPr/>
                    <a:lstStyle/>
                    <a:p>
                      <a:r>
                        <a:rPr lang="en-US" sz="2600" b="1" dirty="0">
                          <a:latin typeface="Roboto"/>
                        </a:rPr>
                        <a:t>Rest all areas of Toilets like </a:t>
                      </a:r>
                    </a:p>
                    <a:p>
                      <a:pPr>
                        <a:buFont typeface="Arial" pitchFamily="34" charset="0"/>
                        <a:buChar char="•"/>
                      </a:pPr>
                      <a:r>
                        <a:rPr lang="en-US" sz="2600" dirty="0">
                          <a:latin typeface="Roboto"/>
                        </a:rPr>
                        <a:t> Taps &amp; Fittings </a:t>
                      </a:r>
                    </a:p>
                    <a:p>
                      <a:pPr>
                        <a:buFont typeface="Arial" pitchFamily="34" charset="0"/>
                        <a:buChar char="•"/>
                      </a:pPr>
                      <a:r>
                        <a:rPr lang="en-US" sz="2600" dirty="0">
                          <a:latin typeface="Roboto"/>
                        </a:rPr>
                        <a:t> Outside Sink </a:t>
                      </a:r>
                    </a:p>
                    <a:p>
                      <a:pPr>
                        <a:buFont typeface="Arial" pitchFamily="34" charset="0"/>
                        <a:buChar char="•"/>
                      </a:pPr>
                      <a:r>
                        <a:rPr lang="en-US" sz="2600" dirty="0">
                          <a:latin typeface="Roboto"/>
                        </a:rPr>
                        <a:t> Soap Dispensers etc.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2600" dirty="0">
                          <a:latin typeface="Roboto"/>
                        </a:rPr>
                        <a:t>Detergent &amp; Water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2600" dirty="0">
                          <a:latin typeface="Roboto"/>
                        </a:rPr>
                        <a:t>Scrub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8566039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151391-530E-4C3D-87A6-503EF8BFC7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7564" y="669758"/>
            <a:ext cx="16991534" cy="1988345"/>
          </a:xfrm>
        </p:spPr>
        <p:txBody>
          <a:bodyPr anchor="t"/>
          <a:lstStyle/>
          <a:p>
            <a:pPr algn="ctr"/>
            <a:r>
              <a:rPr lang="en-US" sz="5400" dirty="0"/>
              <a:t> Frequency of Cleaning of Surfaces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0" y="9917668"/>
            <a:ext cx="29108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Soure</a:t>
            </a:r>
            <a:r>
              <a:rPr lang="en-US" dirty="0"/>
              <a:t>: </a:t>
            </a:r>
            <a:r>
              <a:rPr lang="en-US" dirty="0" err="1"/>
              <a:t>MoHFW</a:t>
            </a:r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DD78273-5DB4-4FB1-8FF1-6EEDD9185AC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400" y="410133"/>
            <a:ext cx="1057217" cy="951494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2738392" y="2671010"/>
            <a:ext cx="4091185" cy="492443"/>
          </a:xfrm>
          <a:prstGeom prst="rect">
            <a:avLst/>
          </a:prstGeom>
          <a:ln w="12700">
            <a:solidFill>
              <a:srgbClr val="1F769D"/>
            </a:solidFill>
          </a:ln>
        </p:spPr>
        <p:txBody>
          <a:bodyPr wrap="none">
            <a:spAutoFit/>
          </a:bodyPr>
          <a:lstStyle/>
          <a:p>
            <a:r>
              <a:rPr lang="en-US" sz="2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Roboto"/>
              </a:rPr>
              <a:t>HIGH TOUCH SURFACES 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2394555" y="2747210"/>
            <a:ext cx="3905236" cy="492443"/>
          </a:xfrm>
          <a:prstGeom prst="rect">
            <a:avLst/>
          </a:prstGeom>
          <a:ln w="12700">
            <a:solidFill>
              <a:srgbClr val="1F769D"/>
            </a:solidFill>
          </a:ln>
        </p:spPr>
        <p:txBody>
          <a:bodyPr wrap="none">
            <a:spAutoFit/>
          </a:bodyPr>
          <a:lstStyle/>
          <a:p>
            <a:r>
              <a:rPr lang="en-US" sz="2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Roboto"/>
              </a:rPr>
              <a:t>LOW TOUCH SURFACES</a:t>
            </a:r>
          </a:p>
        </p:txBody>
      </p:sp>
      <p:sp>
        <p:nvSpPr>
          <p:cNvPr id="19" name="Rectangle 18"/>
          <p:cNvSpPr/>
          <p:nvPr/>
        </p:nvSpPr>
        <p:spPr>
          <a:xfrm>
            <a:off x="1082179" y="3881571"/>
            <a:ext cx="1741182" cy="892552"/>
          </a:xfrm>
          <a:prstGeom prst="rect">
            <a:avLst/>
          </a:prstGeom>
          <a:ln w="12700">
            <a:solidFill>
              <a:srgbClr val="1F769D"/>
            </a:solidFill>
          </a:ln>
        </p:spPr>
        <p:txBody>
          <a:bodyPr wrap="none">
            <a:spAutoFit/>
          </a:bodyPr>
          <a:lstStyle/>
          <a:p>
            <a:pPr algn="ctr"/>
            <a:r>
              <a:rPr lang="en-US" sz="2600" b="1">
                <a:solidFill>
                  <a:schemeClr val="tx1">
                    <a:lumMod val="65000"/>
                    <a:lumOff val="35000"/>
                  </a:schemeClr>
                </a:solidFill>
                <a:latin typeface="Roboto"/>
              </a:rPr>
              <a:t>CLINICAL </a:t>
            </a:r>
          </a:p>
          <a:p>
            <a:pPr algn="ctr"/>
            <a:r>
              <a:rPr lang="en-US" sz="2600" b="1">
                <a:solidFill>
                  <a:schemeClr val="tx1">
                    <a:lumMod val="65000"/>
                    <a:lumOff val="35000"/>
                  </a:schemeClr>
                </a:solidFill>
                <a:latin typeface="Roboto"/>
              </a:rPr>
              <a:t>AREAS </a:t>
            </a:r>
            <a:endParaRPr lang="en-US" sz="2600" b="1" dirty="0">
              <a:solidFill>
                <a:schemeClr val="tx1">
                  <a:lumMod val="65000"/>
                  <a:lumOff val="35000"/>
                </a:schemeClr>
              </a:solidFill>
              <a:latin typeface="Roboto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5524154" y="3881571"/>
            <a:ext cx="2654894" cy="892552"/>
          </a:xfrm>
          <a:prstGeom prst="rect">
            <a:avLst/>
          </a:prstGeom>
          <a:ln w="12700">
            <a:solidFill>
              <a:srgbClr val="1F769D"/>
            </a:solidFill>
          </a:ln>
        </p:spPr>
        <p:txBody>
          <a:bodyPr wrap="none">
            <a:spAutoFit/>
          </a:bodyPr>
          <a:lstStyle/>
          <a:p>
            <a:pPr algn="ctr"/>
            <a:r>
              <a:rPr lang="en-US" sz="2600" b="1">
                <a:solidFill>
                  <a:schemeClr val="tx1">
                    <a:lumMod val="65000"/>
                    <a:lumOff val="35000"/>
                  </a:schemeClr>
                </a:solidFill>
                <a:latin typeface="Roboto"/>
              </a:rPr>
              <a:t>NON-CLINICAL </a:t>
            </a:r>
          </a:p>
          <a:p>
            <a:pPr algn="ctr"/>
            <a:r>
              <a:rPr lang="en-US" sz="2600" b="1">
                <a:solidFill>
                  <a:schemeClr val="tx1">
                    <a:lumMod val="65000"/>
                    <a:lumOff val="35000"/>
                  </a:schemeClr>
                </a:solidFill>
                <a:latin typeface="Roboto"/>
              </a:rPr>
              <a:t>AREAS</a:t>
            </a:r>
            <a:endParaRPr lang="en-US" sz="2600" b="1" dirty="0">
              <a:solidFill>
                <a:schemeClr val="tx1">
                  <a:lumMod val="65000"/>
                  <a:lumOff val="35000"/>
                </a:schemeClr>
              </a:solidFill>
              <a:latin typeface="Roboto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352836" y="5490342"/>
            <a:ext cx="2743200" cy="1692771"/>
          </a:xfrm>
          <a:prstGeom prst="rect">
            <a:avLst/>
          </a:prstGeom>
          <a:ln w="12700">
            <a:solidFill>
              <a:srgbClr val="1F769D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6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/>
              </a:rPr>
              <a:t>Where Suspected or Confirmed COVID-19 Case is kept </a:t>
            </a:r>
          </a:p>
        </p:txBody>
      </p:sp>
      <p:sp>
        <p:nvSpPr>
          <p:cNvPr id="22" name="Rectangle 21"/>
          <p:cNvSpPr/>
          <p:nvPr/>
        </p:nvSpPr>
        <p:spPr>
          <a:xfrm>
            <a:off x="3461564" y="5499665"/>
            <a:ext cx="2743200" cy="2492990"/>
          </a:xfrm>
          <a:prstGeom prst="rect">
            <a:avLst/>
          </a:prstGeom>
          <a:ln w="12700">
            <a:solidFill>
              <a:srgbClr val="1F769D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6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/>
              </a:rPr>
              <a:t>Other areas, where no Suspected or Confirmed COVID-19 case is kept</a:t>
            </a:r>
          </a:p>
        </p:txBody>
      </p:sp>
      <p:sp>
        <p:nvSpPr>
          <p:cNvPr id="23" name="Rectangle 22"/>
          <p:cNvSpPr/>
          <p:nvPr/>
        </p:nvSpPr>
        <p:spPr>
          <a:xfrm>
            <a:off x="755103" y="8764219"/>
            <a:ext cx="1944763" cy="492443"/>
          </a:xfrm>
          <a:prstGeom prst="rect">
            <a:avLst/>
          </a:prstGeom>
          <a:ln w="12700">
            <a:solidFill>
              <a:srgbClr val="1F769D"/>
            </a:solidFill>
          </a:ln>
        </p:spPr>
        <p:txBody>
          <a:bodyPr wrap="none">
            <a:spAutoFit/>
          </a:bodyPr>
          <a:lstStyle/>
          <a:p>
            <a:r>
              <a:rPr lang="en-US" sz="26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/>
              </a:rPr>
              <a:t>Every 1-2 hr</a:t>
            </a:r>
          </a:p>
        </p:txBody>
      </p:sp>
      <p:sp>
        <p:nvSpPr>
          <p:cNvPr id="24" name="Rectangle 23"/>
          <p:cNvSpPr/>
          <p:nvPr/>
        </p:nvSpPr>
        <p:spPr>
          <a:xfrm>
            <a:off x="3815097" y="8723276"/>
            <a:ext cx="2036135" cy="492443"/>
          </a:xfrm>
          <a:prstGeom prst="rect">
            <a:avLst/>
          </a:prstGeom>
          <a:ln w="12700">
            <a:solidFill>
              <a:srgbClr val="1F769D"/>
            </a:solidFill>
          </a:ln>
        </p:spPr>
        <p:txBody>
          <a:bodyPr wrap="none">
            <a:spAutoFit/>
          </a:bodyPr>
          <a:lstStyle/>
          <a:p>
            <a:r>
              <a:rPr lang="en-US" sz="26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/>
              </a:rPr>
              <a:t>Every 2-3 hr </a:t>
            </a:r>
          </a:p>
        </p:txBody>
      </p:sp>
      <p:sp>
        <p:nvSpPr>
          <p:cNvPr id="25" name="Rectangle 24"/>
          <p:cNvSpPr/>
          <p:nvPr/>
        </p:nvSpPr>
        <p:spPr>
          <a:xfrm>
            <a:off x="5909565" y="8723276"/>
            <a:ext cx="1944763" cy="492443"/>
          </a:xfrm>
          <a:prstGeom prst="rect">
            <a:avLst/>
          </a:prstGeom>
          <a:ln w="12700">
            <a:solidFill>
              <a:srgbClr val="1F769D"/>
            </a:solidFill>
          </a:ln>
        </p:spPr>
        <p:txBody>
          <a:bodyPr wrap="none">
            <a:spAutoFit/>
          </a:bodyPr>
          <a:lstStyle/>
          <a:p>
            <a:r>
              <a:rPr lang="en-US" sz="26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/>
              </a:rPr>
              <a:t>Every 3-4 hr</a:t>
            </a:r>
          </a:p>
        </p:txBody>
      </p:sp>
      <p:sp>
        <p:nvSpPr>
          <p:cNvPr id="26" name="Rectangle 25"/>
          <p:cNvSpPr/>
          <p:nvPr/>
        </p:nvSpPr>
        <p:spPr>
          <a:xfrm>
            <a:off x="8573370" y="5490342"/>
            <a:ext cx="2743200" cy="1692771"/>
          </a:xfrm>
          <a:prstGeom prst="rect">
            <a:avLst/>
          </a:prstGeom>
          <a:ln w="12700">
            <a:solidFill>
              <a:srgbClr val="1F769D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6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/>
              </a:rPr>
              <a:t>Where Suspected or Confirmed COVID-19 Case is kept </a:t>
            </a:r>
          </a:p>
        </p:txBody>
      </p:sp>
      <p:sp>
        <p:nvSpPr>
          <p:cNvPr id="27" name="Rectangle 26"/>
          <p:cNvSpPr/>
          <p:nvPr/>
        </p:nvSpPr>
        <p:spPr>
          <a:xfrm>
            <a:off x="8975637" y="8750572"/>
            <a:ext cx="1944763" cy="492443"/>
          </a:xfrm>
          <a:prstGeom prst="rect">
            <a:avLst/>
          </a:prstGeom>
          <a:ln w="12700">
            <a:solidFill>
              <a:srgbClr val="1F769D"/>
            </a:solidFill>
          </a:ln>
        </p:spPr>
        <p:txBody>
          <a:bodyPr wrap="none">
            <a:spAutoFit/>
          </a:bodyPr>
          <a:lstStyle/>
          <a:p>
            <a:r>
              <a:rPr lang="en-US" sz="26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/>
              </a:rPr>
              <a:t>Every 2-3 hr</a:t>
            </a:r>
          </a:p>
        </p:txBody>
      </p:sp>
      <p:sp>
        <p:nvSpPr>
          <p:cNvPr id="28" name="Rectangle 27"/>
          <p:cNvSpPr/>
          <p:nvPr/>
        </p:nvSpPr>
        <p:spPr>
          <a:xfrm>
            <a:off x="12213421" y="5472369"/>
            <a:ext cx="2743200" cy="2492990"/>
          </a:xfrm>
          <a:prstGeom prst="rect">
            <a:avLst/>
          </a:prstGeom>
          <a:ln w="12700">
            <a:solidFill>
              <a:srgbClr val="1F769D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6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/>
              </a:rPr>
              <a:t>Other areas, where no Suspected or Confirmed COVID-19 Case is kept</a:t>
            </a:r>
          </a:p>
        </p:txBody>
      </p:sp>
      <p:sp>
        <p:nvSpPr>
          <p:cNvPr id="29" name="Rectangle 28"/>
          <p:cNvSpPr/>
          <p:nvPr/>
        </p:nvSpPr>
        <p:spPr>
          <a:xfrm>
            <a:off x="12615688" y="8764219"/>
            <a:ext cx="1944763" cy="492443"/>
          </a:xfrm>
          <a:prstGeom prst="rect">
            <a:avLst/>
          </a:prstGeom>
          <a:ln w="12700">
            <a:solidFill>
              <a:srgbClr val="1F769D"/>
            </a:solidFill>
          </a:ln>
        </p:spPr>
        <p:txBody>
          <a:bodyPr wrap="none">
            <a:spAutoFit/>
          </a:bodyPr>
          <a:lstStyle/>
          <a:p>
            <a:r>
              <a:rPr lang="en-US" sz="26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/>
              </a:rPr>
              <a:t>Every 3-4 hr</a:t>
            </a:r>
          </a:p>
        </p:txBody>
      </p:sp>
      <p:sp>
        <p:nvSpPr>
          <p:cNvPr id="30" name="Rectangle 29"/>
          <p:cNvSpPr/>
          <p:nvPr/>
        </p:nvSpPr>
        <p:spPr>
          <a:xfrm>
            <a:off x="15630814" y="8764219"/>
            <a:ext cx="2276585" cy="492443"/>
          </a:xfrm>
          <a:prstGeom prst="rect">
            <a:avLst/>
          </a:prstGeom>
          <a:ln w="12700">
            <a:solidFill>
              <a:srgbClr val="1F769D"/>
            </a:solidFill>
          </a:ln>
        </p:spPr>
        <p:txBody>
          <a:bodyPr wrap="none">
            <a:spAutoFit/>
          </a:bodyPr>
          <a:lstStyle/>
          <a:p>
            <a:r>
              <a:rPr lang="en-US" sz="26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/>
              </a:rPr>
              <a:t>Once Per Shift</a:t>
            </a:r>
          </a:p>
        </p:txBody>
      </p:sp>
      <p:sp>
        <p:nvSpPr>
          <p:cNvPr id="31" name="Rectangle 30"/>
          <p:cNvSpPr/>
          <p:nvPr/>
        </p:nvSpPr>
        <p:spPr>
          <a:xfrm>
            <a:off x="10689460" y="3867923"/>
            <a:ext cx="1649811" cy="892552"/>
          </a:xfrm>
          <a:prstGeom prst="rect">
            <a:avLst/>
          </a:prstGeom>
          <a:ln w="12700">
            <a:solidFill>
              <a:srgbClr val="1F769D"/>
            </a:solidFill>
          </a:ln>
        </p:spPr>
        <p:txBody>
          <a:bodyPr wrap="none">
            <a:spAutoFit/>
          </a:bodyPr>
          <a:lstStyle/>
          <a:p>
            <a:pPr algn="ctr"/>
            <a:r>
              <a:rPr lang="en-US" sz="2600" b="1">
                <a:solidFill>
                  <a:schemeClr val="tx1">
                    <a:lumMod val="65000"/>
                    <a:lumOff val="35000"/>
                  </a:schemeClr>
                </a:solidFill>
                <a:latin typeface="Roboto"/>
              </a:rPr>
              <a:t>CLINICAL</a:t>
            </a:r>
          </a:p>
          <a:p>
            <a:pPr algn="ctr"/>
            <a:r>
              <a:rPr lang="en-US" sz="2600" b="1">
                <a:solidFill>
                  <a:schemeClr val="tx1">
                    <a:lumMod val="65000"/>
                    <a:lumOff val="35000"/>
                  </a:schemeClr>
                </a:solidFill>
                <a:latin typeface="Roboto"/>
              </a:rPr>
              <a:t>AREAS </a:t>
            </a:r>
            <a:endParaRPr lang="en-US" sz="2600" b="1" dirty="0">
              <a:solidFill>
                <a:schemeClr val="tx1">
                  <a:lumMod val="65000"/>
                  <a:lumOff val="35000"/>
                </a:schemeClr>
              </a:solidFill>
              <a:latin typeface="Roboto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15377091" y="3881571"/>
            <a:ext cx="2654894" cy="892552"/>
          </a:xfrm>
          <a:prstGeom prst="rect">
            <a:avLst/>
          </a:prstGeom>
          <a:ln w="12700">
            <a:solidFill>
              <a:srgbClr val="1F769D"/>
            </a:solidFill>
          </a:ln>
        </p:spPr>
        <p:txBody>
          <a:bodyPr wrap="none">
            <a:spAutoFit/>
          </a:bodyPr>
          <a:lstStyle/>
          <a:p>
            <a:pPr algn="ctr"/>
            <a:r>
              <a:rPr lang="en-US" sz="2600" b="1">
                <a:solidFill>
                  <a:schemeClr val="tx1">
                    <a:lumMod val="65000"/>
                    <a:lumOff val="35000"/>
                  </a:schemeClr>
                </a:solidFill>
                <a:latin typeface="Roboto"/>
              </a:rPr>
              <a:t>NON-CLINICAL </a:t>
            </a:r>
          </a:p>
          <a:p>
            <a:pPr algn="ctr"/>
            <a:r>
              <a:rPr lang="en-US" sz="2600" b="1">
                <a:solidFill>
                  <a:schemeClr val="tx1">
                    <a:lumMod val="65000"/>
                    <a:lumOff val="35000"/>
                  </a:schemeClr>
                </a:solidFill>
                <a:latin typeface="Roboto"/>
              </a:rPr>
              <a:t>AREAS</a:t>
            </a:r>
            <a:endParaRPr lang="en-US" sz="2600" b="1" dirty="0">
              <a:solidFill>
                <a:schemeClr val="tx1">
                  <a:lumMod val="65000"/>
                  <a:lumOff val="35000"/>
                </a:schemeClr>
              </a:solidFill>
              <a:latin typeface="Roboto"/>
            </a:endParaRPr>
          </a:p>
        </p:txBody>
      </p:sp>
      <p:cxnSp>
        <p:nvCxnSpPr>
          <p:cNvPr id="34" name="Straight Connector 33"/>
          <p:cNvCxnSpPr>
            <a:stCxn id="20" idx="2"/>
            <a:endCxn id="25" idx="0"/>
          </p:cNvCxnSpPr>
          <p:nvPr/>
        </p:nvCxnSpPr>
        <p:spPr>
          <a:xfrm rot="16200000" flipH="1">
            <a:off x="4892198" y="6733526"/>
            <a:ext cx="3949153" cy="3034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>
            <a:stCxn id="13" idx="2"/>
          </p:cNvCxnSpPr>
          <p:nvPr/>
        </p:nvCxnSpPr>
        <p:spPr>
          <a:xfrm rot="5400000">
            <a:off x="3434634" y="2553908"/>
            <a:ext cx="739806" cy="195889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>
            <a:stCxn id="13" idx="2"/>
          </p:cNvCxnSpPr>
          <p:nvPr/>
        </p:nvCxnSpPr>
        <p:spPr>
          <a:xfrm rot="16200000" flipH="1">
            <a:off x="4806233" y="3141204"/>
            <a:ext cx="712510" cy="75700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>
            <a:stCxn id="15" idx="2"/>
          </p:cNvCxnSpPr>
          <p:nvPr/>
        </p:nvCxnSpPr>
        <p:spPr>
          <a:xfrm rot="5400000">
            <a:off x="13044691" y="2546187"/>
            <a:ext cx="609017" cy="199594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>
            <a:stCxn id="15" idx="2"/>
          </p:cNvCxnSpPr>
          <p:nvPr/>
        </p:nvCxnSpPr>
        <p:spPr>
          <a:xfrm rot="16200000" flipH="1">
            <a:off x="14552768" y="3034057"/>
            <a:ext cx="649958" cy="106114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>
            <a:stCxn id="19" idx="2"/>
          </p:cNvCxnSpPr>
          <p:nvPr/>
        </p:nvCxnSpPr>
        <p:spPr>
          <a:xfrm rot="16200000" flipH="1">
            <a:off x="1589238" y="5137655"/>
            <a:ext cx="739573" cy="1250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 rot="5400000">
            <a:off x="14712511" y="6771446"/>
            <a:ext cx="3990096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>
            <a:stCxn id="19" idx="2"/>
            <a:endCxn id="22" idx="0"/>
          </p:cNvCxnSpPr>
          <p:nvPr/>
        </p:nvCxnSpPr>
        <p:spPr>
          <a:xfrm rot="16200000" flipH="1">
            <a:off x="3030196" y="3696697"/>
            <a:ext cx="725542" cy="288039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>
            <a:stCxn id="31" idx="2"/>
            <a:endCxn id="26" idx="0"/>
          </p:cNvCxnSpPr>
          <p:nvPr/>
        </p:nvCxnSpPr>
        <p:spPr>
          <a:xfrm rot="5400000">
            <a:off x="10364735" y="4340710"/>
            <a:ext cx="729867" cy="156939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/>
          <p:cNvCxnSpPr>
            <a:stCxn id="31" idx="2"/>
            <a:endCxn id="28" idx="0"/>
          </p:cNvCxnSpPr>
          <p:nvPr/>
        </p:nvCxnSpPr>
        <p:spPr>
          <a:xfrm rot="16200000" flipH="1">
            <a:off x="12193746" y="4081094"/>
            <a:ext cx="711894" cy="207065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/>
          <p:cNvCxnSpPr>
            <a:stCxn id="21" idx="2"/>
            <a:endCxn id="23" idx="0"/>
          </p:cNvCxnSpPr>
          <p:nvPr/>
        </p:nvCxnSpPr>
        <p:spPr>
          <a:xfrm rot="16200000" flipH="1">
            <a:off x="935407" y="7972141"/>
            <a:ext cx="1581106" cy="304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/>
          <p:cNvCxnSpPr>
            <a:stCxn id="22" idx="2"/>
            <a:endCxn id="24" idx="0"/>
          </p:cNvCxnSpPr>
          <p:nvPr/>
        </p:nvCxnSpPr>
        <p:spPr>
          <a:xfrm rot="16200000" flipH="1">
            <a:off x="4467854" y="8357964"/>
            <a:ext cx="730621" cy="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/>
          <p:cNvCxnSpPr>
            <a:stCxn id="26" idx="2"/>
            <a:endCxn id="27" idx="0"/>
          </p:cNvCxnSpPr>
          <p:nvPr/>
        </p:nvCxnSpPr>
        <p:spPr>
          <a:xfrm rot="16200000" flipH="1">
            <a:off x="9162765" y="7965317"/>
            <a:ext cx="1567459" cy="304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/>
          <p:cNvCxnSpPr>
            <a:stCxn id="28" idx="2"/>
            <a:endCxn id="29" idx="0"/>
          </p:cNvCxnSpPr>
          <p:nvPr/>
        </p:nvCxnSpPr>
        <p:spPr>
          <a:xfrm rot="16200000" flipH="1">
            <a:off x="13187115" y="8363264"/>
            <a:ext cx="798860" cy="304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3296316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EDA6786B-2EFB-4C87-AF60-50CE8C0F4F71}"/>
              </a:ext>
            </a:extLst>
          </p:cNvPr>
          <p:cNvGrpSpPr/>
          <p:nvPr/>
        </p:nvGrpSpPr>
        <p:grpSpPr>
          <a:xfrm>
            <a:off x="2541956" y="4257174"/>
            <a:ext cx="3138729" cy="3970687"/>
            <a:chOff x="2541956" y="4257174"/>
            <a:chExt cx="3138729" cy="3970687"/>
          </a:xfrm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4EF8A726-8E82-46E8-8BD1-A98D3ECA1E15}"/>
                </a:ext>
              </a:extLst>
            </p:cNvPr>
            <p:cNvSpPr>
              <a:spLocks/>
            </p:cNvSpPr>
            <p:nvPr/>
          </p:nvSpPr>
          <p:spPr>
            <a:xfrm rot="5400000">
              <a:off x="3196919" y="4257174"/>
              <a:ext cx="1828800" cy="18288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15526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EBD7A813-79BF-4E37-9E2E-DBB0A82B6839}"/>
                </a:ext>
              </a:extLst>
            </p:cNvPr>
            <p:cNvSpPr/>
            <p:nvPr/>
          </p:nvSpPr>
          <p:spPr>
            <a:xfrm>
              <a:off x="2541956" y="6552001"/>
              <a:ext cx="3138729" cy="167586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algn="ctr">
                <a:spcAft>
                  <a:spcPts val="1200"/>
                </a:spcAft>
              </a:pPr>
              <a:r>
                <a:rPr lang="en-US" sz="2400" dirty="0">
                  <a:latin typeface="Roboto" panose="02000000000000000000" pitchFamily="2" charset="0"/>
                  <a:ea typeface="Roboto" panose="02000000000000000000" pitchFamily="2" charset="0"/>
                  <a:cs typeface="Roboto Light"/>
                </a:rPr>
                <a:t>Hand Hygiene</a:t>
              </a:r>
            </a:p>
          </p:txBody>
        </p: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EB03978A-0BBE-469E-BEE7-99FDDFE2E431}"/>
                </a:ext>
              </a:extLst>
            </p:cNvPr>
            <p:cNvCxnSpPr/>
            <p:nvPr/>
          </p:nvCxnSpPr>
          <p:spPr>
            <a:xfrm>
              <a:off x="3714355" y="6427718"/>
              <a:ext cx="793934" cy="0"/>
            </a:xfrm>
            <a:prstGeom prst="line">
              <a:avLst/>
            </a:prstGeom>
            <a:ln w="28575" cap="rnd">
              <a:solidFill>
                <a:srgbClr val="15526C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73E6F971-AEF6-48E0-A92C-A0BA349F944F}"/>
              </a:ext>
            </a:extLst>
          </p:cNvPr>
          <p:cNvGrpSpPr/>
          <p:nvPr/>
        </p:nvGrpSpPr>
        <p:grpSpPr>
          <a:xfrm>
            <a:off x="6725578" y="4257174"/>
            <a:ext cx="3138729" cy="3970687"/>
            <a:chOff x="2276155" y="4444211"/>
            <a:chExt cx="3138729" cy="3970687"/>
          </a:xfrm>
        </p:grpSpPr>
        <p:sp>
          <p:nvSpPr>
            <p:cNvPr id="48" name="Rectangle: Rounded Corners 47">
              <a:extLst>
                <a:ext uri="{FF2B5EF4-FFF2-40B4-BE49-F238E27FC236}">
                  <a16:creationId xmlns:a16="http://schemas.microsoft.com/office/drawing/2014/main" id="{3B77F74F-9324-4D42-A0F0-C4C7598D3E3B}"/>
                </a:ext>
              </a:extLst>
            </p:cNvPr>
            <p:cNvSpPr>
              <a:spLocks/>
            </p:cNvSpPr>
            <p:nvPr/>
          </p:nvSpPr>
          <p:spPr>
            <a:xfrm rot="5400000">
              <a:off x="2931118" y="4444211"/>
              <a:ext cx="1828800" cy="18288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15526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F96F1551-EF27-4CEC-AB9C-D0C6799EF7DF}"/>
                </a:ext>
              </a:extLst>
            </p:cNvPr>
            <p:cNvSpPr/>
            <p:nvPr/>
          </p:nvSpPr>
          <p:spPr>
            <a:xfrm>
              <a:off x="2276155" y="6739038"/>
              <a:ext cx="3138729" cy="167586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algn="ctr">
                <a:spcAft>
                  <a:spcPts val="1200"/>
                </a:spcAft>
              </a:pPr>
              <a:r>
                <a:rPr lang="en-US" sz="2400" dirty="0">
                  <a:latin typeface="Roboto" panose="02000000000000000000" pitchFamily="2" charset="0"/>
                  <a:ea typeface="Roboto" panose="02000000000000000000" pitchFamily="2" charset="0"/>
                  <a:cs typeface="Roboto Light"/>
                </a:rPr>
                <a:t>PPE</a:t>
              </a:r>
            </a:p>
          </p:txBody>
        </p: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9BF99B08-13C1-40F7-B91A-DBD111DB36B8}"/>
                </a:ext>
              </a:extLst>
            </p:cNvPr>
            <p:cNvCxnSpPr/>
            <p:nvPr/>
          </p:nvCxnSpPr>
          <p:spPr>
            <a:xfrm>
              <a:off x="3448554" y="6614755"/>
              <a:ext cx="793934" cy="0"/>
            </a:xfrm>
            <a:prstGeom prst="line">
              <a:avLst/>
            </a:prstGeom>
            <a:ln w="28575" cap="rnd">
              <a:solidFill>
                <a:srgbClr val="15526C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0B896E47-F26E-4176-9233-F7D0B86600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0541" y="4253331"/>
            <a:ext cx="1840390" cy="1842657"/>
          </a:xfrm>
          <a:prstGeom prst="rect">
            <a:avLst/>
          </a:prstGeom>
          <a:effectLst>
            <a:softEdge rad="88900"/>
          </a:effectLst>
        </p:spPr>
      </p:pic>
      <p:grpSp>
        <p:nvGrpSpPr>
          <p:cNvPr id="52" name="Group 51">
            <a:extLst>
              <a:ext uri="{FF2B5EF4-FFF2-40B4-BE49-F238E27FC236}">
                <a16:creationId xmlns:a16="http://schemas.microsoft.com/office/drawing/2014/main" id="{68106132-83AA-4FC8-92FE-A23E42EAD8F4}"/>
              </a:ext>
            </a:extLst>
          </p:cNvPr>
          <p:cNvGrpSpPr/>
          <p:nvPr/>
        </p:nvGrpSpPr>
        <p:grpSpPr>
          <a:xfrm>
            <a:off x="10832989" y="4257174"/>
            <a:ext cx="3138729" cy="3970687"/>
            <a:chOff x="2276155" y="4444211"/>
            <a:chExt cx="3138729" cy="3970687"/>
          </a:xfrm>
        </p:grpSpPr>
        <p:sp>
          <p:nvSpPr>
            <p:cNvPr id="53" name="Rectangle: Rounded Corners 52">
              <a:extLst>
                <a:ext uri="{FF2B5EF4-FFF2-40B4-BE49-F238E27FC236}">
                  <a16:creationId xmlns:a16="http://schemas.microsoft.com/office/drawing/2014/main" id="{3A0212F6-D204-47DD-91E2-189AED71EB3C}"/>
                </a:ext>
              </a:extLst>
            </p:cNvPr>
            <p:cNvSpPr>
              <a:spLocks/>
            </p:cNvSpPr>
            <p:nvPr/>
          </p:nvSpPr>
          <p:spPr>
            <a:xfrm rot="5400000">
              <a:off x="2931118" y="4444211"/>
              <a:ext cx="1828800" cy="18288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15526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F8725D12-7B90-4304-A6B1-2EF9E05C30C9}"/>
                </a:ext>
              </a:extLst>
            </p:cNvPr>
            <p:cNvSpPr/>
            <p:nvPr/>
          </p:nvSpPr>
          <p:spPr>
            <a:xfrm>
              <a:off x="2276155" y="6739038"/>
              <a:ext cx="3138729" cy="167586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algn="ctr">
                <a:spcAft>
                  <a:spcPts val="1200"/>
                </a:spcAft>
              </a:pPr>
              <a:r>
                <a:rPr lang="en-US" sz="2400" dirty="0">
                  <a:latin typeface="Roboto" panose="02000000000000000000" pitchFamily="2" charset="0"/>
                  <a:ea typeface="Roboto" panose="02000000000000000000" pitchFamily="2" charset="0"/>
                  <a:cs typeface="Roboto Light"/>
                </a:rPr>
                <a:t>Respiratory and Cough Etiquette</a:t>
              </a:r>
            </a:p>
          </p:txBody>
        </p: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36B68C10-1CD6-467F-82DE-2364012FCE74}"/>
                </a:ext>
              </a:extLst>
            </p:cNvPr>
            <p:cNvCxnSpPr/>
            <p:nvPr/>
          </p:nvCxnSpPr>
          <p:spPr>
            <a:xfrm>
              <a:off x="3448554" y="6614755"/>
              <a:ext cx="793934" cy="0"/>
            </a:xfrm>
            <a:prstGeom prst="line">
              <a:avLst/>
            </a:prstGeom>
            <a:ln w="28575" cap="rnd">
              <a:solidFill>
                <a:srgbClr val="15526C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944B07CA-10B5-4DC8-B8B5-61FD95E9B54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6362" y="4253331"/>
            <a:ext cx="1840390" cy="1842649"/>
          </a:xfrm>
          <a:prstGeom prst="rect">
            <a:avLst/>
          </a:prstGeom>
          <a:effectLst>
            <a:softEdge rad="88900"/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F81D8FB-9D0F-4B0A-944A-2303B65A0F8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6919" y="4253332"/>
            <a:ext cx="1828800" cy="1828800"/>
          </a:xfrm>
          <a:prstGeom prst="rect">
            <a:avLst/>
          </a:prstGeom>
          <a:effectLst>
            <a:softEdge rad="88900"/>
          </a:effectLst>
        </p:spPr>
      </p:pic>
      <p:sp>
        <p:nvSpPr>
          <p:cNvPr id="65" name="Title 64">
            <a:extLst>
              <a:ext uri="{FF2B5EF4-FFF2-40B4-BE49-F238E27FC236}">
                <a16:creationId xmlns:a16="http://schemas.microsoft.com/office/drawing/2014/main" id="{2E307278-F991-4020-9DBA-884B53A8E6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9201" y="1578569"/>
            <a:ext cx="15773400" cy="1435251"/>
          </a:xfrm>
        </p:spPr>
        <p:txBody>
          <a:bodyPr anchor="t"/>
          <a:lstStyle/>
          <a:p>
            <a:r>
              <a:rPr lang="en-US" dirty="0"/>
              <a:t>Components of Standard Precautions*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DB49522-2BAF-47FC-B88B-20ABA43BDC38}"/>
              </a:ext>
            </a:extLst>
          </p:cNvPr>
          <p:cNvSpPr txBox="1"/>
          <p:nvPr/>
        </p:nvSpPr>
        <p:spPr>
          <a:xfrm>
            <a:off x="561109" y="9414164"/>
            <a:ext cx="65047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*epidemic and pandemic alert and response</a:t>
            </a:r>
            <a:endParaRPr lang="en-IN" dirty="0"/>
          </a:p>
          <a:p>
            <a:r>
              <a:rPr lang="en-US" dirty="0"/>
              <a:t>World Health Organization 2007</a:t>
            </a:r>
            <a:endParaRPr lang="en-IN" dirty="0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4DD78273-5DB4-4FB1-8FF1-6EEDD9185AC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400" y="410133"/>
            <a:ext cx="1057217" cy="951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56397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AB45A142-4255-493C-8284-5D566C121B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505326" y="481765"/>
            <a:ext cx="6498460" cy="9269328"/>
          </a:xfrm>
          <a:prstGeom prst="rect">
            <a:avLst/>
          </a:prstGeom>
          <a:solidFill>
            <a:srgbClr val="404040">
              <a:alpha val="89804"/>
            </a:srgbClr>
          </a:solidFill>
          <a:ln w="127000" cap="sq" cmpd="thinThick">
            <a:solidFill>
              <a:srgbClr val="595959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31BBB12-0151-4E83-8CA9-CABD24861BE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41835" y="4123573"/>
            <a:ext cx="5486400" cy="2529840"/>
          </a:xfrm>
        </p:spPr>
        <p:txBody>
          <a:bodyPr>
            <a:normAutofit/>
          </a:bodyPr>
          <a:lstStyle/>
          <a:p>
            <a:pPr algn="ctr"/>
            <a:r>
              <a:rPr lang="en-US" sz="5000" b="1" dirty="0">
                <a:solidFill>
                  <a:srgbClr val="FFFFFF"/>
                </a:solidFill>
              </a:rPr>
              <a:t>Bio-medical waste (BMW) management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38FB9660-F42F-4313-BBC4-47C007FE48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786689" y="5865400"/>
            <a:ext cx="3880185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A picture containing room&#10;&#10;Description automatically generated">
            <a:extLst>
              <a:ext uri="{FF2B5EF4-FFF2-40B4-BE49-F238E27FC236}">
                <a16:creationId xmlns:a16="http://schemas.microsoft.com/office/drawing/2014/main" id="{45723070-1F47-4D18-A1B9-7451733C7CD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16000"/>
                    </a14:imgEffect>
                    <a14:imgEffect>
                      <a14:saturation sat="92000"/>
                    </a14:imgEffect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154" t="48978" r="22472" b="14713"/>
          <a:stretch/>
        </p:blipFill>
        <p:spPr>
          <a:xfrm>
            <a:off x="10317480" y="3011529"/>
            <a:ext cx="3886200" cy="383340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DD78273-5DB4-4FB1-8FF1-6EEDD9185AC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400" y="410133"/>
            <a:ext cx="1057217" cy="951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043879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2A574B-A04E-458C-9FCF-4D4C7D39AD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4339" y="2529622"/>
            <a:ext cx="10663881" cy="7121429"/>
          </a:xfrm>
        </p:spPr>
        <p:txBody>
          <a:bodyPr/>
          <a:lstStyle/>
          <a:p>
            <a:pPr marL="0" indent="0">
              <a:lnSpc>
                <a:spcPct val="150000"/>
              </a:lnSpc>
              <a:buNone/>
            </a:pPr>
            <a:r>
              <a:rPr lang="en-US" sz="2800" dirty="0"/>
              <a:t> 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4E057948-92AF-44FE-B427-786C8B0D35D7}"/>
              </a:ext>
            </a:extLst>
          </p:cNvPr>
          <p:cNvSpPr>
            <a:spLocks/>
          </p:cNvSpPr>
          <p:nvPr/>
        </p:nvSpPr>
        <p:spPr>
          <a:xfrm rot="5400000">
            <a:off x="12334707" y="2004460"/>
            <a:ext cx="4665525" cy="6499654"/>
          </a:xfrm>
          <a:prstGeom prst="roundRect">
            <a:avLst/>
          </a:prstGeom>
          <a:noFill/>
          <a:ln>
            <a:solidFill>
              <a:srgbClr val="0E37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5600" dirty="0"/>
          </a:p>
        </p:txBody>
      </p:sp>
      <p:sp>
        <p:nvSpPr>
          <p:cNvPr id="14" name="Rectangle 2">
            <a:extLst>
              <a:ext uri="{FF2B5EF4-FFF2-40B4-BE49-F238E27FC236}">
                <a16:creationId xmlns:a16="http://schemas.microsoft.com/office/drawing/2014/main" id="{2101EAA5-264D-4BB6-B423-EFFFD2A15B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8288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IN"/>
          </a:p>
        </p:txBody>
      </p:sp>
      <p:sp>
        <p:nvSpPr>
          <p:cNvPr id="17" name="Title 16">
            <a:extLst>
              <a:ext uri="{FF2B5EF4-FFF2-40B4-BE49-F238E27FC236}">
                <a16:creationId xmlns:a16="http://schemas.microsoft.com/office/drawing/2014/main" id="{7E441CC1-7310-4FA7-BF2A-E803314C8B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1008327"/>
            <a:ext cx="16310919" cy="1988345"/>
          </a:xfrm>
        </p:spPr>
        <p:txBody>
          <a:bodyPr anchor="t"/>
          <a:lstStyle/>
          <a:p>
            <a:pPr algn="ctr"/>
            <a:r>
              <a:rPr lang="en-US" altLang="en-US" sz="5400" dirty="0">
                <a:solidFill>
                  <a:schemeClr val="accent5">
                    <a:lumMod val="50000"/>
                  </a:schemeClr>
                </a:solidFill>
                <a:latin typeface="Roboto" panose="02000000000000000000"/>
                <a:ea typeface="Arial Narrow" panose="020B0606020202030204" pitchFamily="34" charset="0"/>
                <a:cs typeface="Arial Narrow" panose="020B0606020202030204" pitchFamily="34" charset="0"/>
              </a:rPr>
              <a:t>Bio-Medical Waste Management </a:t>
            </a:r>
            <a:br>
              <a:rPr lang="en-US" altLang="en-US" sz="5400" dirty="0">
                <a:solidFill>
                  <a:schemeClr val="accent5">
                    <a:lumMod val="50000"/>
                  </a:schemeClr>
                </a:solidFill>
                <a:latin typeface="Roboto" panose="02000000000000000000"/>
                <a:ea typeface="Arial Narrow" panose="020B0606020202030204" pitchFamily="34" charset="0"/>
                <a:cs typeface="Arial Narrow" panose="020B0606020202030204" pitchFamily="34" charset="0"/>
              </a:rPr>
            </a:br>
            <a:r>
              <a:rPr lang="en-US" altLang="en-US" sz="5400" dirty="0">
                <a:solidFill>
                  <a:schemeClr val="accent5">
                    <a:lumMod val="50000"/>
                  </a:schemeClr>
                </a:solidFill>
                <a:latin typeface="Roboto" panose="02000000000000000000"/>
                <a:ea typeface="Arial Narrow" panose="020B0606020202030204" pitchFamily="34" charset="0"/>
                <a:cs typeface="Arial Narrow" panose="020B0606020202030204" pitchFamily="34" charset="0"/>
              </a:rPr>
              <a:t>for COVID-19</a:t>
            </a:r>
            <a:endParaRPr lang="en-IN" sz="5400" dirty="0">
              <a:latin typeface="Roboto" panose="0200000000000000000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51E6121A-A1D7-4EA7-A17D-E87998F50917}"/>
              </a:ext>
            </a:extLst>
          </p:cNvPr>
          <p:cNvSpPr/>
          <p:nvPr/>
        </p:nvSpPr>
        <p:spPr>
          <a:xfrm>
            <a:off x="741406" y="2995103"/>
            <a:ext cx="10864376" cy="51629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763905" lvl="1" indent="-457200" defTabSz="1371600">
              <a:lnSpc>
                <a:spcPct val="150000"/>
              </a:lnSpc>
              <a:spcBef>
                <a:spcPts val="1500"/>
              </a:spcBef>
              <a:spcAft>
                <a:spcPts val="600"/>
              </a:spcAft>
              <a:buFont typeface="Arial" panose="020B0604020202020204" pitchFamily="34" charset="0"/>
              <a:buChar char="•"/>
              <a:tabLst>
                <a:tab pos="835025" algn="l"/>
              </a:tabLst>
            </a:pPr>
            <a:r>
              <a:rPr lang="en-US" sz="26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Specific guidelines to be followed by all the stakeholders including </a:t>
            </a:r>
            <a:r>
              <a:rPr lang="en-US" sz="2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isolation wards quarantine centers, sample collection centers, laboratories, ULBs (Urban Local Bodies) and common bio-medical waste treatments and disposal facilities</a:t>
            </a:r>
            <a:r>
              <a:rPr lang="en-US" sz="26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, in addition to existing practices under BMW management Rules, 2016</a:t>
            </a:r>
          </a:p>
          <a:p>
            <a:pPr marR="763905" lvl="1" indent="-457200" defTabSz="1371600">
              <a:lnSpc>
                <a:spcPct val="150000"/>
              </a:lnSpc>
              <a:spcBef>
                <a:spcPts val="1500"/>
              </a:spcBef>
              <a:spcAft>
                <a:spcPts val="600"/>
              </a:spcAft>
              <a:buFont typeface="Arial" panose="020B0604020202020204" pitchFamily="34" charset="0"/>
              <a:buChar char="•"/>
              <a:tabLst>
                <a:tab pos="835025" algn="l"/>
              </a:tabLst>
            </a:pPr>
            <a:r>
              <a:rPr lang="en-US" sz="26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Guidelines brought out by </a:t>
            </a:r>
            <a:r>
              <a:rPr lang="en-US" sz="2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WHO, MOHFW, ICMR </a:t>
            </a:r>
            <a:r>
              <a:rPr lang="en-US" sz="26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and other concerned agencies from time to time may also be referred</a:t>
            </a:r>
            <a:endParaRPr lang="en-IN" sz="2600" dirty="0">
              <a:solidFill>
                <a:schemeClr val="tx1">
                  <a:lumMod val="65000"/>
                  <a:lumOff val="35000"/>
                </a:schemeClr>
              </a:solidFill>
              <a:latin typeface="Roboto" panose="02000000000000000000" pitchFamily="2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2B5BAEA-1F45-4E6D-B5A3-D83A46E09FA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71" b="11632"/>
          <a:stretch/>
        </p:blipFill>
        <p:spPr>
          <a:xfrm>
            <a:off x="11664159" y="3118854"/>
            <a:ext cx="6006619" cy="4270866"/>
          </a:xfrm>
          <a:prstGeom prst="rect">
            <a:avLst/>
          </a:prstGeom>
          <a:effectLst>
            <a:softEdge rad="101600"/>
          </a:effectLst>
        </p:spPr>
      </p:pic>
      <p:sp>
        <p:nvSpPr>
          <p:cNvPr id="9" name="TextBox 8"/>
          <p:cNvSpPr txBox="1"/>
          <p:nvPr/>
        </p:nvSpPr>
        <p:spPr>
          <a:xfrm>
            <a:off x="0" y="9917668"/>
            <a:ext cx="29108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Soure</a:t>
            </a:r>
            <a:r>
              <a:rPr lang="en-US" dirty="0"/>
              <a:t>: </a:t>
            </a:r>
            <a:r>
              <a:rPr lang="en-US" dirty="0" err="1"/>
              <a:t>MoHFW</a:t>
            </a:r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DD78273-5DB4-4FB1-8FF1-6EEDD9185AC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400" y="410133"/>
            <a:ext cx="1057217" cy="951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908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2A574B-A04E-458C-9FCF-4D4C7D39AD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4339" y="2529622"/>
            <a:ext cx="10663881" cy="7121429"/>
          </a:xfrm>
        </p:spPr>
        <p:txBody>
          <a:bodyPr/>
          <a:lstStyle/>
          <a:p>
            <a:pPr marL="0" indent="0">
              <a:lnSpc>
                <a:spcPct val="150000"/>
              </a:lnSpc>
              <a:buNone/>
            </a:pPr>
            <a:r>
              <a:rPr lang="en-US" sz="2800" dirty="0"/>
              <a:t> </a:t>
            </a:r>
          </a:p>
        </p:txBody>
      </p:sp>
      <p:sp>
        <p:nvSpPr>
          <p:cNvPr id="14" name="Rectangle 2">
            <a:extLst>
              <a:ext uri="{FF2B5EF4-FFF2-40B4-BE49-F238E27FC236}">
                <a16:creationId xmlns:a16="http://schemas.microsoft.com/office/drawing/2014/main" id="{2101EAA5-264D-4BB6-B423-EFFFD2A15B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8288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IN"/>
          </a:p>
        </p:txBody>
      </p:sp>
      <p:sp>
        <p:nvSpPr>
          <p:cNvPr id="17" name="Title 16">
            <a:extLst>
              <a:ext uri="{FF2B5EF4-FFF2-40B4-BE49-F238E27FC236}">
                <a16:creationId xmlns:a16="http://schemas.microsoft.com/office/drawing/2014/main" id="{7E441CC1-7310-4FA7-BF2A-E803314C8B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6880" y="1008327"/>
            <a:ext cx="16310919" cy="1988345"/>
          </a:xfrm>
        </p:spPr>
        <p:txBody>
          <a:bodyPr anchor="t"/>
          <a:lstStyle/>
          <a:p>
            <a:r>
              <a:rPr lang="en-US" altLang="en-US" sz="5400" dirty="0">
                <a:solidFill>
                  <a:schemeClr val="accent5">
                    <a:lumMod val="50000"/>
                  </a:schemeClr>
                </a:solidFill>
                <a:latin typeface="Roboto" panose="02000000000000000000"/>
                <a:ea typeface="Arial Narrow" panose="020B0606020202030204" pitchFamily="34" charset="0"/>
                <a:cs typeface="Arial Narrow" panose="020B0606020202030204" pitchFamily="34" charset="0"/>
              </a:rPr>
              <a:t>Bio-Medical Waste Management for COVID-19</a:t>
            </a:r>
            <a:endParaRPr lang="en-IN" sz="5400" dirty="0">
              <a:latin typeface="Roboto" panose="0200000000000000000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51E6121A-A1D7-4EA7-A17D-E87998F50917}"/>
              </a:ext>
            </a:extLst>
          </p:cNvPr>
          <p:cNvSpPr/>
          <p:nvPr/>
        </p:nvSpPr>
        <p:spPr>
          <a:xfrm>
            <a:off x="528046" y="2330456"/>
            <a:ext cx="11252474" cy="74174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763905" lvl="1" indent="-457200" defTabSz="1371600">
              <a:spcBef>
                <a:spcPts val="600"/>
              </a:spcBef>
              <a:spcAft>
                <a:spcPts val="600"/>
              </a:spcAft>
              <a:tabLst>
                <a:tab pos="835025" algn="l"/>
              </a:tabLst>
            </a:pPr>
            <a:r>
              <a:rPr lang="en-US" sz="2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A. COVID-19 Isolation Wards:</a:t>
            </a:r>
          </a:p>
          <a:p>
            <a:pPr marR="763905" lvl="1" indent="-457200" defTabSz="1371600">
              <a:spcBef>
                <a:spcPts val="600"/>
              </a:spcBef>
              <a:spcAft>
                <a:spcPts val="600"/>
              </a:spcAft>
              <a:tabLst>
                <a:tab pos="835025" algn="l"/>
              </a:tabLst>
            </a:pPr>
            <a:r>
              <a:rPr lang="en-US" sz="22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-	Keep </a:t>
            </a:r>
            <a:r>
              <a:rPr lang="en-US" sz="2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separate color coded bins/bags/containers in wards </a:t>
            </a:r>
            <a:r>
              <a:rPr lang="en-US" sz="22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and maintain proper segregation of waste as per BMW Management Rules, 2016 as amended and CPCB (Central Pollution Control Board) guidelines</a:t>
            </a:r>
          </a:p>
          <a:p>
            <a:pPr marR="763905" lvl="1" indent="-457200" defTabSz="1371600">
              <a:spcBef>
                <a:spcPts val="600"/>
              </a:spcBef>
              <a:spcAft>
                <a:spcPts val="600"/>
              </a:spcAft>
              <a:tabLst>
                <a:tab pos="835025" algn="l"/>
              </a:tabLst>
            </a:pPr>
            <a:r>
              <a:rPr lang="en-US" sz="22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-	As precaution use </a:t>
            </a:r>
            <a:r>
              <a:rPr lang="en-US" sz="2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double layered bags (using 2 bags)</a:t>
            </a:r>
            <a:r>
              <a:rPr lang="en-US" sz="22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 for collection of waste from COVID-19 isolation wards to ensure adequate strength and no-leaks</a:t>
            </a:r>
          </a:p>
          <a:p>
            <a:pPr marR="763905" lvl="1" indent="-457200" defTabSz="1371600">
              <a:spcBef>
                <a:spcPts val="600"/>
              </a:spcBef>
              <a:spcAft>
                <a:spcPts val="600"/>
              </a:spcAft>
              <a:buFontTx/>
              <a:buChar char="-"/>
              <a:tabLst>
                <a:tab pos="835025" algn="l"/>
              </a:tabLst>
            </a:pPr>
            <a:r>
              <a:rPr lang="en-US" sz="22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Collect and store biomedical waste separately prior to handling over to CBWTF (Common Bio-medical Waste Treatment and Disposal Facility)</a:t>
            </a:r>
          </a:p>
          <a:p>
            <a:pPr marR="763905" lvl="1" indent="-457200" defTabSz="1371600">
              <a:spcBef>
                <a:spcPts val="600"/>
              </a:spcBef>
              <a:spcAft>
                <a:spcPts val="600"/>
              </a:spcAft>
              <a:buFontTx/>
              <a:buChar char="-"/>
              <a:tabLst>
                <a:tab pos="835025" algn="l"/>
              </a:tabLst>
            </a:pPr>
            <a:r>
              <a:rPr lang="en-US" sz="2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Use dedicated collection bin </a:t>
            </a:r>
            <a:r>
              <a:rPr lang="en-US" sz="22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labelled</a:t>
            </a:r>
            <a:r>
              <a:rPr lang="en-US" sz="2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 as “COVID-19” to store COVID-19 waste (in addition to mandatory </a:t>
            </a:r>
            <a:r>
              <a:rPr lang="en-US" sz="22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labelling</a:t>
            </a:r>
            <a:r>
              <a:rPr lang="en-US" sz="2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) </a:t>
            </a:r>
            <a:r>
              <a:rPr lang="en-US" sz="22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and keep separately in temporary storage room prior to handling over to authorized staff of CBWTF</a:t>
            </a:r>
          </a:p>
          <a:p>
            <a:pPr marR="763905" lvl="1" indent="-457200" defTabSz="1371600">
              <a:spcBef>
                <a:spcPts val="600"/>
              </a:spcBef>
              <a:spcAft>
                <a:spcPts val="600"/>
              </a:spcAft>
              <a:tabLst>
                <a:tab pos="835025" algn="l"/>
              </a:tabLst>
            </a:pPr>
            <a:r>
              <a:rPr lang="en-US" sz="22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-	Dispose </a:t>
            </a:r>
            <a:r>
              <a:rPr lang="en-US" sz="2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General waste </a:t>
            </a:r>
            <a:r>
              <a:rPr lang="en-US" sz="22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not having contamination as solid waste as per Solid Waste Management Rules, 2016</a:t>
            </a:r>
          </a:p>
          <a:p>
            <a:pPr marR="763905" lvl="1" indent="-457200" defTabSz="1371600">
              <a:spcBef>
                <a:spcPts val="600"/>
              </a:spcBef>
              <a:spcAft>
                <a:spcPts val="600"/>
              </a:spcAft>
              <a:buFontTx/>
              <a:buChar char="-"/>
              <a:tabLst>
                <a:tab pos="835025" algn="l"/>
              </a:tabLst>
            </a:pPr>
            <a:r>
              <a:rPr lang="en-US" sz="2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Maintain separate record of waste </a:t>
            </a:r>
            <a:r>
              <a:rPr lang="en-US" sz="22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generated from COVID-19 isolation wards</a:t>
            </a:r>
          </a:p>
          <a:p>
            <a:pPr marR="763905" lvl="1" indent="-457200" defTabSz="1371600">
              <a:spcBef>
                <a:spcPts val="600"/>
              </a:spcBef>
              <a:spcAft>
                <a:spcPts val="600"/>
              </a:spcAft>
              <a:tabLst>
                <a:tab pos="835025" algn="l"/>
              </a:tabLst>
            </a:pPr>
            <a:r>
              <a:rPr lang="en-US" sz="22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-	</a:t>
            </a:r>
            <a:r>
              <a:rPr lang="en-US" sz="2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Disinfect</a:t>
            </a:r>
            <a:r>
              <a:rPr lang="en-US" sz="22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 (inner and outer) surface of containers/bins/trolleys used for storage of COVID-19 waste with 1% sodium hypochlorite solution</a:t>
            </a:r>
          </a:p>
          <a:p>
            <a:pPr marR="763905" lvl="1" indent="-457200" defTabSz="1371600">
              <a:spcBef>
                <a:spcPts val="600"/>
              </a:spcBef>
              <a:spcAft>
                <a:spcPts val="600"/>
              </a:spcAft>
              <a:tabLst>
                <a:tab pos="835025" algn="l"/>
              </a:tabLst>
            </a:pPr>
            <a:r>
              <a:rPr lang="en-US" sz="22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-	</a:t>
            </a:r>
            <a:r>
              <a:rPr lang="en-US" sz="2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Depute dedicated sanitation workers </a:t>
            </a:r>
            <a:r>
              <a:rPr lang="en-US" sz="22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separately for BMW and general solid waste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0" y="9917668"/>
            <a:ext cx="29108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Soure</a:t>
            </a:r>
            <a:r>
              <a:rPr lang="en-US" dirty="0"/>
              <a:t>: </a:t>
            </a:r>
            <a:r>
              <a:rPr lang="en-US" dirty="0" err="1"/>
              <a:t>MoHFW</a:t>
            </a:r>
            <a:endParaRPr lang="en-US" dirty="0"/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/>
          <a:srcRect l="12246" t="15226" r="27754" b="16525"/>
          <a:stretch>
            <a:fillRect/>
          </a:stretch>
        </p:blipFill>
        <p:spPr bwMode="auto">
          <a:xfrm>
            <a:off x="10866070" y="3352800"/>
            <a:ext cx="7383830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DD78273-5DB4-4FB1-8FF1-6EEDD9185AC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400" y="410133"/>
            <a:ext cx="1057217" cy="951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90824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2A574B-A04E-458C-9FCF-4D4C7D39AD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4339" y="2529622"/>
            <a:ext cx="10663881" cy="7121429"/>
          </a:xfrm>
        </p:spPr>
        <p:txBody>
          <a:bodyPr/>
          <a:lstStyle/>
          <a:p>
            <a:pPr marL="0" indent="0">
              <a:lnSpc>
                <a:spcPct val="150000"/>
              </a:lnSpc>
              <a:buNone/>
            </a:pPr>
            <a:r>
              <a:rPr lang="en-US" sz="2800" dirty="0"/>
              <a:t> </a:t>
            </a:r>
          </a:p>
        </p:txBody>
      </p:sp>
      <p:sp>
        <p:nvSpPr>
          <p:cNvPr id="14" name="Rectangle 2">
            <a:extLst>
              <a:ext uri="{FF2B5EF4-FFF2-40B4-BE49-F238E27FC236}">
                <a16:creationId xmlns:a16="http://schemas.microsoft.com/office/drawing/2014/main" id="{2101EAA5-264D-4BB6-B423-EFFFD2A15B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8288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IN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51E6121A-A1D7-4EA7-A17D-E87998F50917}"/>
              </a:ext>
            </a:extLst>
          </p:cNvPr>
          <p:cNvSpPr/>
          <p:nvPr/>
        </p:nvSpPr>
        <p:spPr>
          <a:xfrm>
            <a:off x="741406" y="2330456"/>
            <a:ext cx="10864376" cy="84023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763905" lvl="1" indent="-457200" defTabSz="1371600">
              <a:spcBef>
                <a:spcPts val="600"/>
              </a:spcBef>
              <a:spcAft>
                <a:spcPts val="600"/>
              </a:spcAft>
              <a:tabLst>
                <a:tab pos="835025" algn="l"/>
              </a:tabLst>
            </a:pPr>
            <a:r>
              <a:rPr lang="en-US" sz="2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B. Sample collection centers and laboratories for COVID-19 suspected patients</a:t>
            </a:r>
          </a:p>
          <a:p>
            <a:pPr marR="763905" lvl="1" indent="-457200" defTabSz="1371600">
              <a:spcBef>
                <a:spcPts val="600"/>
              </a:spcBef>
              <a:spcAft>
                <a:spcPts val="600"/>
              </a:spcAft>
              <a:buFontTx/>
              <a:buChar char="-"/>
              <a:tabLst>
                <a:tab pos="835025" algn="l"/>
              </a:tabLst>
            </a:pPr>
            <a:r>
              <a:rPr lang="en-US" sz="22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Report opening or operation of COVID-19 sample collection centers and laboratories to concerned SPCB. </a:t>
            </a:r>
          </a:p>
          <a:p>
            <a:pPr marR="763905" lvl="1" indent="-457200" defTabSz="1371600">
              <a:spcBef>
                <a:spcPts val="600"/>
              </a:spcBef>
              <a:spcAft>
                <a:spcPts val="600"/>
              </a:spcAft>
              <a:buFontTx/>
              <a:buChar char="-"/>
              <a:tabLst>
                <a:tab pos="835025" algn="l"/>
              </a:tabLst>
            </a:pPr>
            <a:r>
              <a:rPr lang="en-US" sz="22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Follow guidelines given for isolation wards</a:t>
            </a:r>
          </a:p>
          <a:p>
            <a:pPr marR="763905" lvl="1" indent="-457200" defTabSz="1371600">
              <a:spcBef>
                <a:spcPts val="600"/>
              </a:spcBef>
              <a:spcAft>
                <a:spcPts val="600"/>
              </a:spcAft>
              <a:buFontTx/>
              <a:buChar char="-"/>
              <a:tabLst>
                <a:tab pos="835025" algn="l"/>
              </a:tabLst>
            </a:pPr>
            <a:endParaRPr lang="en-US" sz="500" dirty="0">
              <a:solidFill>
                <a:schemeClr val="tx1">
                  <a:lumMod val="65000"/>
                  <a:lumOff val="35000"/>
                </a:schemeClr>
              </a:solidFill>
              <a:latin typeface="Roboto" panose="02000000000000000000" pitchFamily="2" charset="0"/>
            </a:endParaRPr>
          </a:p>
          <a:p>
            <a:pPr marR="763905" lvl="1" indent="-457200" defTabSz="1371600">
              <a:spcBef>
                <a:spcPts val="600"/>
              </a:spcBef>
              <a:spcAft>
                <a:spcPts val="600"/>
              </a:spcAft>
              <a:tabLst>
                <a:tab pos="835025" algn="l"/>
              </a:tabLst>
            </a:pPr>
            <a:r>
              <a:rPr lang="en-US" sz="2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C. Quarantine Camps/Home care for COVID-19 suspected patients </a:t>
            </a:r>
          </a:p>
          <a:p>
            <a:pPr marR="763905" lvl="1" indent="-457200" defTabSz="1371600">
              <a:spcBef>
                <a:spcPts val="600"/>
              </a:spcBef>
              <a:spcAft>
                <a:spcPts val="600"/>
              </a:spcAft>
              <a:tabLst>
                <a:tab pos="835025" algn="l"/>
              </a:tabLst>
            </a:pPr>
            <a:r>
              <a:rPr lang="en-US" sz="22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Less quantity of biomedical waste is expected from quarantine centers. </a:t>
            </a:r>
          </a:p>
          <a:p>
            <a:pPr marR="763905" lvl="1" indent="-457200" defTabSz="1371600">
              <a:spcBef>
                <a:spcPts val="600"/>
              </a:spcBef>
              <a:spcAft>
                <a:spcPts val="600"/>
              </a:spcAft>
              <a:buFontTx/>
              <a:buChar char="-"/>
              <a:tabLst>
                <a:tab pos="835025" algn="l"/>
              </a:tabLst>
            </a:pPr>
            <a:r>
              <a:rPr lang="en-US" sz="22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Treat the routine waste as general solid waste and dispose off as per SWM rules, 2016. </a:t>
            </a:r>
          </a:p>
          <a:p>
            <a:pPr marR="763905" lvl="1" indent="-457200" defTabSz="1371600">
              <a:spcBef>
                <a:spcPts val="600"/>
              </a:spcBef>
              <a:spcAft>
                <a:spcPts val="600"/>
              </a:spcAft>
              <a:buFontTx/>
              <a:buChar char="-"/>
              <a:tabLst>
                <a:tab pos="835025" algn="l"/>
              </a:tabLst>
            </a:pPr>
            <a:r>
              <a:rPr lang="en-US" sz="22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Biomedical waste, if any, generated from quarantine centers/camps should be </a:t>
            </a:r>
            <a:r>
              <a:rPr lang="en-US" sz="2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collected separately in yellow </a:t>
            </a:r>
            <a:r>
              <a:rPr lang="en-US" sz="22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coloured</a:t>
            </a:r>
            <a:r>
              <a:rPr lang="en-US" sz="2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 bags and bins</a:t>
            </a:r>
          </a:p>
          <a:p>
            <a:pPr marR="763905" lvl="1" indent="-457200" defTabSz="1371600">
              <a:spcBef>
                <a:spcPts val="600"/>
              </a:spcBef>
              <a:spcAft>
                <a:spcPts val="600"/>
              </a:spcAft>
              <a:tabLst>
                <a:tab pos="835025" algn="l"/>
              </a:tabLst>
            </a:pPr>
            <a:r>
              <a:rPr lang="en-US" sz="22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-	Inform CBWTF operators as and when the waste is generated for collection for treatment and disposal at CBWTFs</a:t>
            </a:r>
          </a:p>
          <a:p>
            <a:pPr marR="763905" lvl="1" indent="-457200" defTabSz="1371600">
              <a:spcBef>
                <a:spcPts val="600"/>
              </a:spcBef>
              <a:spcAft>
                <a:spcPts val="600"/>
              </a:spcAft>
              <a:tabLst>
                <a:tab pos="835025" algn="l"/>
              </a:tabLst>
            </a:pPr>
            <a:r>
              <a:rPr lang="en-US" sz="22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-	In case of home-care for suspected patients, collect biomedical waste </a:t>
            </a:r>
            <a:r>
              <a:rPr lang="en-US" sz="2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separately in yellow bags </a:t>
            </a:r>
            <a:r>
              <a:rPr lang="en-US" sz="22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and hand over to authorized waste collectors engaged by local bodies. ULB should engage CBWTFs to pick-up such waste either directly from such quarantined houses or from identified collection points</a:t>
            </a:r>
          </a:p>
          <a:p>
            <a:pPr marR="763905" lvl="1" indent="-457200" defTabSz="1371600">
              <a:spcBef>
                <a:spcPts val="600"/>
              </a:spcBef>
              <a:spcAft>
                <a:spcPts val="600"/>
              </a:spcAft>
              <a:tabLst>
                <a:tab pos="835025" algn="l"/>
              </a:tabLst>
            </a:pPr>
            <a:endParaRPr lang="en-US" sz="2200" dirty="0">
              <a:solidFill>
                <a:schemeClr val="tx1">
                  <a:lumMod val="65000"/>
                  <a:lumOff val="35000"/>
                </a:schemeClr>
              </a:solidFill>
              <a:latin typeface="Roboto" panose="02000000000000000000" pitchFamily="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0" y="9917668"/>
            <a:ext cx="29108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Soure</a:t>
            </a:r>
            <a:r>
              <a:rPr lang="en-US" dirty="0"/>
              <a:t>: </a:t>
            </a:r>
            <a:r>
              <a:rPr lang="en-US" dirty="0" err="1"/>
              <a:t>MoHFW</a:t>
            </a:r>
            <a:endParaRPr lang="en-US" dirty="0"/>
          </a:p>
        </p:txBody>
      </p:sp>
      <p:pic>
        <p:nvPicPr>
          <p:cNvPr id="2050" name="Picture 2" descr="Image result for yellow bag bio-waste disposal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088494" y="3596640"/>
            <a:ext cx="4808757" cy="3630613"/>
          </a:xfrm>
          <a:prstGeom prst="rect">
            <a:avLst/>
          </a:prstGeom>
          <a:noFill/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DD78273-5DB4-4FB1-8FF1-6EEDD9185AC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400" y="410133"/>
            <a:ext cx="1057217" cy="951494"/>
          </a:xfrm>
          <a:prstGeom prst="rect">
            <a:avLst/>
          </a:prstGeom>
        </p:spPr>
      </p:pic>
      <p:sp>
        <p:nvSpPr>
          <p:cNvPr id="17" name="Title 16">
            <a:extLst>
              <a:ext uri="{FF2B5EF4-FFF2-40B4-BE49-F238E27FC236}">
                <a16:creationId xmlns:a16="http://schemas.microsoft.com/office/drawing/2014/main" id="{7E441CC1-7310-4FA7-BF2A-E803314C8B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30680" y="1008327"/>
            <a:ext cx="16310919" cy="1988345"/>
          </a:xfrm>
        </p:spPr>
        <p:txBody>
          <a:bodyPr anchor="t"/>
          <a:lstStyle/>
          <a:p>
            <a:r>
              <a:rPr lang="en-US" altLang="en-US" sz="5400" dirty="0">
                <a:solidFill>
                  <a:schemeClr val="accent5">
                    <a:lumMod val="50000"/>
                  </a:schemeClr>
                </a:solidFill>
                <a:latin typeface="Roboto" panose="02000000000000000000"/>
                <a:ea typeface="Arial Narrow" panose="020B0606020202030204" pitchFamily="34" charset="0"/>
                <a:cs typeface="Arial Narrow" panose="020B0606020202030204" pitchFamily="34" charset="0"/>
              </a:rPr>
              <a:t>Bio-Medical Waste Management for COVID-19</a:t>
            </a:r>
            <a:endParaRPr lang="en-IN" sz="5400" dirty="0">
              <a:latin typeface="Roboto" panose="02000000000000000000"/>
            </a:endParaRPr>
          </a:p>
        </p:txBody>
      </p:sp>
    </p:spTree>
    <p:extLst>
      <p:ext uri="{BB962C8B-B14F-4D97-AF65-F5344CB8AC3E}">
        <p14:creationId xmlns:p14="http://schemas.microsoft.com/office/powerpoint/2010/main" val="16890824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2A574B-A04E-458C-9FCF-4D4C7D39AD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4339" y="2529622"/>
            <a:ext cx="10663881" cy="7121429"/>
          </a:xfrm>
        </p:spPr>
        <p:txBody>
          <a:bodyPr/>
          <a:lstStyle/>
          <a:p>
            <a:pPr marL="0" indent="0">
              <a:lnSpc>
                <a:spcPct val="150000"/>
              </a:lnSpc>
              <a:buNone/>
            </a:pPr>
            <a:r>
              <a:rPr lang="en-US" sz="2800" dirty="0"/>
              <a:t> </a:t>
            </a:r>
          </a:p>
        </p:txBody>
      </p:sp>
      <p:sp>
        <p:nvSpPr>
          <p:cNvPr id="14" name="Rectangle 2">
            <a:extLst>
              <a:ext uri="{FF2B5EF4-FFF2-40B4-BE49-F238E27FC236}">
                <a16:creationId xmlns:a16="http://schemas.microsoft.com/office/drawing/2014/main" id="{2101EAA5-264D-4BB6-B423-EFFFD2A15B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8288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IN"/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50CA1399-815A-4DBB-BAB1-B6E06E33E9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41330"/>
            <a:ext cx="18288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IN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7083FB09-D201-4AB7-9C10-7CABD598EE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4400" y="1011124"/>
            <a:ext cx="17002897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5600" b="1" dirty="0">
                <a:solidFill>
                  <a:schemeClr val="accent5">
                    <a:lumMod val="50000"/>
                  </a:schemeClr>
                </a:solidFill>
                <a:latin typeface="Roboto" panose="02000000000000000000"/>
              </a:rPr>
              <a:t>Disposal of BMW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0" y="9917668"/>
            <a:ext cx="29108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Soure</a:t>
            </a:r>
            <a:r>
              <a:rPr lang="en-US" dirty="0"/>
              <a:t>: </a:t>
            </a:r>
            <a:r>
              <a:rPr lang="en-US" dirty="0" err="1"/>
              <a:t>MoHFW</a:t>
            </a:r>
            <a:endParaRPr lang="en-US" dirty="0"/>
          </a:p>
        </p:txBody>
      </p:sp>
      <p:pic>
        <p:nvPicPr>
          <p:cNvPr id="7065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399588" y="2030279"/>
            <a:ext cx="13488825" cy="82567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DD78273-5DB4-4FB1-8FF1-6EEDD9185AC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400" y="410133"/>
            <a:ext cx="1057217" cy="951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774464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151391-530E-4C3D-87A6-503EF8BFC7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4339" y="1471750"/>
            <a:ext cx="17419321" cy="1801891"/>
          </a:xfrm>
        </p:spPr>
        <p:txBody>
          <a:bodyPr anchor="t"/>
          <a:lstStyle/>
          <a:p>
            <a:pPr algn="ctr"/>
            <a:r>
              <a:rPr lang="en-US" altLang="en-US" dirty="0">
                <a:solidFill>
                  <a:schemeClr val="accent5">
                    <a:lumMod val="50000"/>
                  </a:schemeClr>
                </a:solidFill>
                <a:latin typeface="Roboto" panose="02000000000000000000"/>
                <a:ea typeface="+mn-ea"/>
                <a:cs typeface="+mn-cs"/>
              </a:rPr>
              <a:t>Other Standard Precautions: Accidental exposure to blood or body fluids</a:t>
            </a:r>
            <a:br>
              <a:rPr lang="en-US" altLang="en-US" dirty="0">
                <a:solidFill>
                  <a:schemeClr val="accent5">
                    <a:lumMod val="50000"/>
                  </a:schemeClr>
                </a:solidFill>
                <a:latin typeface="Roboto" panose="02000000000000000000"/>
                <a:ea typeface="+mn-ea"/>
                <a:cs typeface="+mn-cs"/>
              </a:rPr>
            </a:br>
            <a:br>
              <a:rPr lang="en-IN" dirty="0"/>
            </a:b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DD78273-5DB4-4FB1-8FF1-6EEDD9185AC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400" y="410133"/>
            <a:ext cx="1057217" cy="95149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51E6121A-A1D7-4EA7-A17D-E87998F50917}"/>
              </a:ext>
            </a:extLst>
          </p:cNvPr>
          <p:cNvSpPr/>
          <p:nvPr/>
        </p:nvSpPr>
        <p:spPr>
          <a:xfrm>
            <a:off x="741406" y="3763016"/>
            <a:ext cx="10864376" cy="58477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763905" lvl="1" indent="-457200" defTabSz="137160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  <a:tabLst>
                <a:tab pos="835025" algn="l"/>
              </a:tabLst>
            </a:pPr>
            <a:r>
              <a:rPr lang="en-US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Per-</a:t>
            </a:r>
            <a:r>
              <a:rPr lang="en-US" sz="24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cutaneous</a:t>
            </a:r>
            <a:r>
              <a:rPr lang="en-US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 injury or </a:t>
            </a:r>
            <a:r>
              <a:rPr lang="en-US" sz="24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muco-cutaneous</a:t>
            </a:r>
            <a:r>
              <a:rPr lang="en-US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 exposure to blood or body fluids </a:t>
            </a:r>
          </a:p>
          <a:p>
            <a:pPr marR="763905" lvl="2" indent="-457200" defTabSz="137160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  <a:tabLst>
                <a:tab pos="835025" algn="l"/>
              </a:tabLst>
            </a:pP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injured or exposed areas should be washed with copious amount of water</a:t>
            </a:r>
          </a:p>
          <a:p>
            <a:pPr marR="763905" lvl="1" indent="-457200" defTabSz="137160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  <a:tabLst>
                <a:tab pos="835025" algn="l"/>
              </a:tabLst>
            </a:pPr>
            <a:r>
              <a:rPr lang="en-US" sz="24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Percutaneous</a:t>
            </a:r>
            <a:r>
              <a:rPr lang="en-US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 or </a:t>
            </a:r>
            <a:r>
              <a:rPr lang="en-US" sz="24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mucocutaneous</a:t>
            </a:r>
            <a:r>
              <a:rPr lang="en-US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 exposure </a:t>
            </a:r>
          </a:p>
          <a:p>
            <a:pPr marR="763905" lvl="2" indent="-457200" defTabSz="137160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  <a:tabLst>
                <a:tab pos="835025" algn="l"/>
              </a:tabLst>
            </a:pP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should be reported to the supervisor</a:t>
            </a:r>
          </a:p>
          <a:p>
            <a:pPr marR="763905" lvl="2" indent="-457200" defTabSz="137160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  <a:tabLst>
                <a:tab pos="835025" algn="l"/>
              </a:tabLst>
            </a:pP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injured person should immediately seek medical advice for proper wound care and post-exposure management</a:t>
            </a:r>
          </a:p>
          <a:p>
            <a:pPr marR="763905" lvl="1" indent="-457200" defTabSz="137160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tabLst>
                <a:tab pos="835025" algn="l"/>
              </a:tabLst>
            </a:pPr>
            <a:endParaRPr lang="en-US" sz="2400" dirty="0">
              <a:solidFill>
                <a:schemeClr val="tx1">
                  <a:lumMod val="65000"/>
                  <a:lumOff val="35000"/>
                </a:schemeClr>
              </a:solidFill>
              <a:latin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612284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20F93D-391F-4D1A-A205-29F9132A9D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703130" y="3375790"/>
            <a:ext cx="8908868" cy="7878819"/>
          </a:xfrm>
        </p:spPr>
        <p:txBody>
          <a:bodyPr/>
          <a:lstStyle/>
          <a:p>
            <a:pPr marL="0" indent="0">
              <a:buNone/>
            </a:pPr>
            <a:r>
              <a:rPr lang="en-US" sz="3600" b="1" dirty="0"/>
              <a:t>Use care when:</a:t>
            </a:r>
          </a:p>
          <a:p>
            <a:pPr marL="0" indent="0">
              <a:buNone/>
            </a:pPr>
            <a:endParaRPr lang="en-IN" sz="3600" b="1" dirty="0"/>
          </a:p>
          <a:p>
            <a:r>
              <a:rPr lang="en-US" sz="2800" dirty="0"/>
              <a:t>Handling needles, scalpels, and other sharp instruments or devices.</a:t>
            </a:r>
            <a:endParaRPr lang="en-IN" sz="2800" dirty="0"/>
          </a:p>
          <a:p>
            <a:r>
              <a:rPr lang="en-US" sz="2800" dirty="0"/>
              <a:t>Cleaning used instruments.</a:t>
            </a:r>
            <a:endParaRPr lang="en-IN" sz="2800" dirty="0"/>
          </a:p>
          <a:p>
            <a:r>
              <a:rPr lang="en-US" sz="2800" dirty="0"/>
              <a:t>Disposing of used needles and other sharp instruments.</a:t>
            </a:r>
            <a:endParaRPr lang="en-IN" sz="2800" dirty="0"/>
          </a:p>
          <a:p>
            <a:pPr lvl="1"/>
            <a:endParaRPr lang="en-IN" sz="2800" dirty="0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A8912960-F35D-49D3-AC25-007972A6E4CB}"/>
              </a:ext>
            </a:extLst>
          </p:cNvPr>
          <p:cNvSpPr>
            <a:spLocks/>
          </p:cNvSpPr>
          <p:nvPr/>
        </p:nvSpPr>
        <p:spPr>
          <a:xfrm rot="5400000">
            <a:off x="1120139" y="3651070"/>
            <a:ext cx="4343400" cy="4343400"/>
          </a:xfrm>
          <a:prstGeom prst="roundRect">
            <a:avLst/>
          </a:prstGeom>
          <a:noFill/>
          <a:ln>
            <a:solidFill>
              <a:srgbClr val="0E37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56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6262A23-4CDE-48BF-9746-F575752C6F2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746" r="4697"/>
          <a:stretch/>
        </p:blipFill>
        <p:spPr>
          <a:xfrm>
            <a:off x="1308769" y="3839701"/>
            <a:ext cx="3966139" cy="3966138"/>
          </a:xfrm>
          <a:prstGeom prst="rect">
            <a:avLst/>
          </a:prstGeom>
          <a:effectLst>
            <a:softEdge rad="76200"/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7151391-530E-4C3D-87A6-503EF8BFC7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4339" y="1258390"/>
            <a:ext cx="17419321" cy="1801891"/>
          </a:xfrm>
        </p:spPr>
        <p:txBody>
          <a:bodyPr anchor="t"/>
          <a:lstStyle/>
          <a:p>
            <a:pPr algn="ctr"/>
            <a:r>
              <a:rPr lang="en-US" altLang="en-US" dirty="0">
                <a:solidFill>
                  <a:schemeClr val="accent5">
                    <a:lumMod val="50000"/>
                  </a:schemeClr>
                </a:solidFill>
                <a:latin typeface="Roboto" panose="02000000000000000000"/>
                <a:ea typeface="+mn-ea"/>
                <a:cs typeface="+mn-cs"/>
              </a:rPr>
              <a:t>Other Standard Precautions: Prevention of needle stick and injuries from other sharp instruments</a:t>
            </a:r>
            <a:br>
              <a:rPr lang="en-IN" dirty="0"/>
            </a:b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DD78273-5DB4-4FB1-8FF1-6EEDD9185AC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400" y="410133"/>
            <a:ext cx="1057217" cy="951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612284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6A000265-81C8-4DF3-9C76-090711AD3A0C}"/>
              </a:ext>
            </a:extLst>
          </p:cNvPr>
          <p:cNvSpPr/>
          <p:nvPr/>
        </p:nvSpPr>
        <p:spPr>
          <a:xfrm>
            <a:off x="0" y="5143500"/>
            <a:ext cx="18288000" cy="5143500"/>
          </a:xfrm>
          <a:prstGeom prst="rect">
            <a:avLst/>
          </a:prstGeom>
          <a:solidFill>
            <a:srgbClr val="15526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19E0BA23-4EFF-4C7F-A3BC-21809146E3FF}"/>
              </a:ext>
            </a:extLst>
          </p:cNvPr>
          <p:cNvGrpSpPr/>
          <p:nvPr/>
        </p:nvGrpSpPr>
        <p:grpSpPr>
          <a:xfrm>
            <a:off x="2821268" y="6800850"/>
            <a:ext cx="1373196" cy="1828800"/>
            <a:chOff x="2175698" y="6800850"/>
            <a:chExt cx="1373196" cy="1828800"/>
          </a:xfrm>
        </p:grpSpPr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36D98D82-8B23-4AAE-AE7B-B3DDDDA62A97}"/>
                </a:ext>
              </a:extLst>
            </p:cNvPr>
            <p:cNvSpPr>
              <a:spLocks/>
            </p:cNvSpPr>
            <p:nvPr/>
          </p:nvSpPr>
          <p:spPr>
            <a:xfrm>
              <a:off x="2175698" y="6800850"/>
              <a:ext cx="1373196" cy="1828800"/>
            </a:xfrm>
            <a:custGeom>
              <a:avLst/>
              <a:gdLst>
                <a:gd name="connsiteX0" fmla="*/ 121922 w 1371600"/>
                <a:gd name="connsiteY0" fmla="*/ 0 h 1828800"/>
                <a:gd name="connsiteX1" fmla="*/ 1249678 w 1371600"/>
                <a:gd name="connsiteY1" fmla="*/ 0 h 1828800"/>
                <a:gd name="connsiteX2" fmla="*/ 1371600 w 1371600"/>
                <a:gd name="connsiteY2" fmla="*/ 121922 h 1828800"/>
                <a:gd name="connsiteX3" fmla="*/ 1368629 w 1371600"/>
                <a:gd name="connsiteY3" fmla="*/ 860406 h 1828800"/>
                <a:gd name="connsiteX4" fmla="*/ 1112391 w 1371600"/>
                <a:gd name="connsiteY4" fmla="*/ 860406 h 1828800"/>
                <a:gd name="connsiteX5" fmla="*/ 1112391 w 1371600"/>
                <a:gd name="connsiteY5" fmla="*/ 1292225 h 1828800"/>
                <a:gd name="connsiteX6" fmla="*/ 1369945 w 1371600"/>
                <a:gd name="connsiteY6" fmla="*/ 1292225 h 1828800"/>
                <a:gd name="connsiteX7" fmla="*/ 1371600 w 1371600"/>
                <a:gd name="connsiteY7" fmla="*/ 1706878 h 1828800"/>
                <a:gd name="connsiteX8" fmla="*/ 1249678 w 1371600"/>
                <a:gd name="connsiteY8" fmla="*/ 1828800 h 1828800"/>
                <a:gd name="connsiteX9" fmla="*/ 121922 w 1371600"/>
                <a:gd name="connsiteY9" fmla="*/ 1828800 h 1828800"/>
                <a:gd name="connsiteX10" fmla="*/ 0 w 1371600"/>
                <a:gd name="connsiteY10" fmla="*/ 1706878 h 1828800"/>
                <a:gd name="connsiteX11" fmla="*/ 0 w 1371600"/>
                <a:gd name="connsiteY11" fmla="*/ 121922 h 1828800"/>
                <a:gd name="connsiteX12" fmla="*/ 121922 w 1371600"/>
                <a:gd name="connsiteY12" fmla="*/ 0 h 1828800"/>
                <a:gd name="connsiteX0" fmla="*/ 1112391 w 1371600"/>
                <a:gd name="connsiteY0" fmla="*/ 1292225 h 1828800"/>
                <a:gd name="connsiteX1" fmla="*/ 1369945 w 1371600"/>
                <a:gd name="connsiteY1" fmla="*/ 1292225 h 1828800"/>
                <a:gd name="connsiteX2" fmla="*/ 1371600 w 1371600"/>
                <a:gd name="connsiteY2" fmla="*/ 1706878 h 1828800"/>
                <a:gd name="connsiteX3" fmla="*/ 1249678 w 1371600"/>
                <a:gd name="connsiteY3" fmla="*/ 1828800 h 1828800"/>
                <a:gd name="connsiteX4" fmla="*/ 121922 w 1371600"/>
                <a:gd name="connsiteY4" fmla="*/ 1828800 h 1828800"/>
                <a:gd name="connsiteX5" fmla="*/ 0 w 1371600"/>
                <a:gd name="connsiteY5" fmla="*/ 1706878 h 1828800"/>
                <a:gd name="connsiteX6" fmla="*/ 0 w 1371600"/>
                <a:gd name="connsiteY6" fmla="*/ 121922 h 1828800"/>
                <a:gd name="connsiteX7" fmla="*/ 121922 w 1371600"/>
                <a:gd name="connsiteY7" fmla="*/ 0 h 1828800"/>
                <a:gd name="connsiteX8" fmla="*/ 1249678 w 1371600"/>
                <a:gd name="connsiteY8" fmla="*/ 0 h 1828800"/>
                <a:gd name="connsiteX9" fmla="*/ 1371600 w 1371600"/>
                <a:gd name="connsiteY9" fmla="*/ 121922 h 1828800"/>
                <a:gd name="connsiteX10" fmla="*/ 1368629 w 1371600"/>
                <a:gd name="connsiteY10" fmla="*/ 860406 h 1828800"/>
                <a:gd name="connsiteX11" fmla="*/ 1203831 w 1371600"/>
                <a:gd name="connsiteY11" fmla="*/ 951846 h 1828800"/>
                <a:gd name="connsiteX0" fmla="*/ 1112391 w 1371600"/>
                <a:gd name="connsiteY0" fmla="*/ 1292225 h 1828800"/>
                <a:gd name="connsiteX1" fmla="*/ 1369945 w 1371600"/>
                <a:gd name="connsiteY1" fmla="*/ 1292225 h 1828800"/>
                <a:gd name="connsiteX2" fmla="*/ 1371600 w 1371600"/>
                <a:gd name="connsiteY2" fmla="*/ 1706878 h 1828800"/>
                <a:gd name="connsiteX3" fmla="*/ 1249678 w 1371600"/>
                <a:gd name="connsiteY3" fmla="*/ 1828800 h 1828800"/>
                <a:gd name="connsiteX4" fmla="*/ 121922 w 1371600"/>
                <a:gd name="connsiteY4" fmla="*/ 1828800 h 1828800"/>
                <a:gd name="connsiteX5" fmla="*/ 0 w 1371600"/>
                <a:gd name="connsiteY5" fmla="*/ 1706878 h 1828800"/>
                <a:gd name="connsiteX6" fmla="*/ 0 w 1371600"/>
                <a:gd name="connsiteY6" fmla="*/ 121922 h 1828800"/>
                <a:gd name="connsiteX7" fmla="*/ 121922 w 1371600"/>
                <a:gd name="connsiteY7" fmla="*/ 0 h 1828800"/>
                <a:gd name="connsiteX8" fmla="*/ 1249678 w 1371600"/>
                <a:gd name="connsiteY8" fmla="*/ 0 h 1828800"/>
                <a:gd name="connsiteX9" fmla="*/ 1371600 w 1371600"/>
                <a:gd name="connsiteY9" fmla="*/ 121922 h 1828800"/>
                <a:gd name="connsiteX10" fmla="*/ 1368629 w 1371600"/>
                <a:gd name="connsiteY10" fmla="*/ 860406 h 1828800"/>
                <a:gd name="connsiteX0" fmla="*/ 1369945 w 1371600"/>
                <a:gd name="connsiteY0" fmla="*/ 1292225 h 1828800"/>
                <a:gd name="connsiteX1" fmla="*/ 1371600 w 1371600"/>
                <a:gd name="connsiteY1" fmla="*/ 1706878 h 1828800"/>
                <a:gd name="connsiteX2" fmla="*/ 1249678 w 1371600"/>
                <a:gd name="connsiteY2" fmla="*/ 1828800 h 1828800"/>
                <a:gd name="connsiteX3" fmla="*/ 121922 w 1371600"/>
                <a:gd name="connsiteY3" fmla="*/ 1828800 h 1828800"/>
                <a:gd name="connsiteX4" fmla="*/ 0 w 1371600"/>
                <a:gd name="connsiteY4" fmla="*/ 1706878 h 1828800"/>
                <a:gd name="connsiteX5" fmla="*/ 0 w 1371600"/>
                <a:gd name="connsiteY5" fmla="*/ 121922 h 1828800"/>
                <a:gd name="connsiteX6" fmla="*/ 121922 w 1371600"/>
                <a:gd name="connsiteY6" fmla="*/ 0 h 1828800"/>
                <a:gd name="connsiteX7" fmla="*/ 1249678 w 1371600"/>
                <a:gd name="connsiteY7" fmla="*/ 0 h 1828800"/>
                <a:gd name="connsiteX8" fmla="*/ 1371600 w 1371600"/>
                <a:gd name="connsiteY8" fmla="*/ 121922 h 1828800"/>
                <a:gd name="connsiteX9" fmla="*/ 1368629 w 1371600"/>
                <a:gd name="connsiteY9" fmla="*/ 860406 h 1828800"/>
                <a:gd name="connsiteX0" fmla="*/ 1373120 w 1373196"/>
                <a:gd name="connsiteY0" fmla="*/ 1425575 h 1828800"/>
                <a:gd name="connsiteX1" fmla="*/ 1371600 w 1373196"/>
                <a:gd name="connsiteY1" fmla="*/ 1706878 h 1828800"/>
                <a:gd name="connsiteX2" fmla="*/ 1249678 w 1373196"/>
                <a:gd name="connsiteY2" fmla="*/ 1828800 h 1828800"/>
                <a:gd name="connsiteX3" fmla="*/ 121922 w 1373196"/>
                <a:gd name="connsiteY3" fmla="*/ 1828800 h 1828800"/>
                <a:gd name="connsiteX4" fmla="*/ 0 w 1373196"/>
                <a:gd name="connsiteY4" fmla="*/ 1706878 h 1828800"/>
                <a:gd name="connsiteX5" fmla="*/ 0 w 1373196"/>
                <a:gd name="connsiteY5" fmla="*/ 121922 h 1828800"/>
                <a:gd name="connsiteX6" fmla="*/ 121922 w 1373196"/>
                <a:gd name="connsiteY6" fmla="*/ 0 h 1828800"/>
                <a:gd name="connsiteX7" fmla="*/ 1249678 w 1373196"/>
                <a:gd name="connsiteY7" fmla="*/ 0 h 1828800"/>
                <a:gd name="connsiteX8" fmla="*/ 1371600 w 1373196"/>
                <a:gd name="connsiteY8" fmla="*/ 121922 h 1828800"/>
                <a:gd name="connsiteX9" fmla="*/ 1368629 w 1373196"/>
                <a:gd name="connsiteY9" fmla="*/ 860406 h 1828800"/>
                <a:gd name="connsiteX0" fmla="*/ 1373120 w 1373196"/>
                <a:gd name="connsiteY0" fmla="*/ 1425575 h 1828800"/>
                <a:gd name="connsiteX1" fmla="*/ 1371600 w 1373196"/>
                <a:gd name="connsiteY1" fmla="*/ 1706878 h 1828800"/>
                <a:gd name="connsiteX2" fmla="*/ 1249678 w 1373196"/>
                <a:gd name="connsiteY2" fmla="*/ 1828800 h 1828800"/>
                <a:gd name="connsiteX3" fmla="*/ 121922 w 1373196"/>
                <a:gd name="connsiteY3" fmla="*/ 1828800 h 1828800"/>
                <a:gd name="connsiteX4" fmla="*/ 0 w 1373196"/>
                <a:gd name="connsiteY4" fmla="*/ 1706878 h 1828800"/>
                <a:gd name="connsiteX5" fmla="*/ 0 w 1373196"/>
                <a:gd name="connsiteY5" fmla="*/ 121922 h 1828800"/>
                <a:gd name="connsiteX6" fmla="*/ 121922 w 1373196"/>
                <a:gd name="connsiteY6" fmla="*/ 0 h 1828800"/>
                <a:gd name="connsiteX7" fmla="*/ 1249678 w 1373196"/>
                <a:gd name="connsiteY7" fmla="*/ 0 h 1828800"/>
                <a:gd name="connsiteX8" fmla="*/ 1371600 w 1373196"/>
                <a:gd name="connsiteY8" fmla="*/ 121922 h 1828800"/>
                <a:gd name="connsiteX9" fmla="*/ 1371804 w 1373196"/>
                <a:gd name="connsiteY9" fmla="*/ 990581 h 1828800"/>
                <a:gd name="connsiteX0" fmla="*/ 1373120 w 1373196"/>
                <a:gd name="connsiteY0" fmla="*/ 1425575 h 1828800"/>
                <a:gd name="connsiteX1" fmla="*/ 1371600 w 1373196"/>
                <a:gd name="connsiteY1" fmla="*/ 1706878 h 1828800"/>
                <a:gd name="connsiteX2" fmla="*/ 1249678 w 1373196"/>
                <a:gd name="connsiteY2" fmla="*/ 1828800 h 1828800"/>
                <a:gd name="connsiteX3" fmla="*/ 121922 w 1373196"/>
                <a:gd name="connsiteY3" fmla="*/ 1828800 h 1828800"/>
                <a:gd name="connsiteX4" fmla="*/ 0 w 1373196"/>
                <a:gd name="connsiteY4" fmla="*/ 1706878 h 1828800"/>
                <a:gd name="connsiteX5" fmla="*/ 0 w 1373196"/>
                <a:gd name="connsiteY5" fmla="*/ 121922 h 1828800"/>
                <a:gd name="connsiteX6" fmla="*/ 121922 w 1373196"/>
                <a:gd name="connsiteY6" fmla="*/ 0 h 1828800"/>
                <a:gd name="connsiteX7" fmla="*/ 1249678 w 1373196"/>
                <a:gd name="connsiteY7" fmla="*/ 0 h 1828800"/>
                <a:gd name="connsiteX8" fmla="*/ 1371600 w 1373196"/>
                <a:gd name="connsiteY8" fmla="*/ 121922 h 1828800"/>
                <a:gd name="connsiteX9" fmla="*/ 1371804 w 1373196"/>
                <a:gd name="connsiteY9" fmla="*/ 990581 h 1828800"/>
                <a:gd name="connsiteX10" fmla="*/ 1373120 w 1373196"/>
                <a:gd name="connsiteY10" fmla="*/ 1425575 h 1828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373196" h="1828800">
                  <a:moveTo>
                    <a:pt x="1373120" y="1425575"/>
                  </a:moveTo>
                  <a:cubicBezTo>
                    <a:pt x="1373672" y="1563793"/>
                    <a:pt x="1371048" y="1568660"/>
                    <a:pt x="1371600" y="1706878"/>
                  </a:cubicBezTo>
                  <a:cubicBezTo>
                    <a:pt x="1371600" y="1774214"/>
                    <a:pt x="1317014" y="1828800"/>
                    <a:pt x="1249678" y="1828800"/>
                  </a:cubicBezTo>
                  <a:lnTo>
                    <a:pt x="121922" y="1828800"/>
                  </a:lnTo>
                  <a:cubicBezTo>
                    <a:pt x="54586" y="1828800"/>
                    <a:pt x="0" y="1774214"/>
                    <a:pt x="0" y="1706878"/>
                  </a:cubicBezTo>
                  <a:lnTo>
                    <a:pt x="0" y="121922"/>
                  </a:lnTo>
                  <a:cubicBezTo>
                    <a:pt x="0" y="54586"/>
                    <a:pt x="54586" y="0"/>
                    <a:pt x="121922" y="0"/>
                  </a:cubicBezTo>
                  <a:lnTo>
                    <a:pt x="1249678" y="0"/>
                  </a:lnTo>
                  <a:cubicBezTo>
                    <a:pt x="1317014" y="0"/>
                    <a:pt x="1371600" y="54586"/>
                    <a:pt x="1371600" y="121922"/>
                  </a:cubicBezTo>
                  <a:cubicBezTo>
                    <a:pt x="1370610" y="368083"/>
                    <a:pt x="1372794" y="744420"/>
                    <a:pt x="1371804" y="990581"/>
                  </a:cubicBezTo>
                  <a:lnTo>
                    <a:pt x="1373120" y="1425575"/>
                  </a:lnTo>
                  <a:close/>
                </a:path>
              </a:pathLst>
            </a:custGeom>
            <a:noFill/>
            <a:ln w="57150" cap="rnd">
              <a:solidFill>
                <a:schemeClr val="bg1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 dirty="0"/>
            </a:p>
          </p:txBody>
        </p: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C50D75C1-81A0-4681-B302-2A641701E2E8}"/>
                </a:ext>
              </a:extLst>
            </p:cNvPr>
            <p:cNvCxnSpPr/>
            <p:nvPr/>
          </p:nvCxnSpPr>
          <p:spPr>
            <a:xfrm>
              <a:off x="2405096" y="7105650"/>
              <a:ext cx="914400" cy="0"/>
            </a:xfrm>
            <a:prstGeom prst="line">
              <a:avLst/>
            </a:prstGeom>
            <a:noFill/>
            <a:ln w="57150" cap="rnd">
              <a:solidFill>
                <a:schemeClr val="bg1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C7A2F0F0-D582-487B-8F6B-6431AF2855E5}"/>
                </a:ext>
              </a:extLst>
            </p:cNvPr>
            <p:cNvCxnSpPr/>
            <p:nvPr/>
          </p:nvCxnSpPr>
          <p:spPr>
            <a:xfrm>
              <a:off x="2405096" y="7410450"/>
              <a:ext cx="914400" cy="0"/>
            </a:xfrm>
            <a:prstGeom prst="line">
              <a:avLst/>
            </a:prstGeom>
            <a:noFill/>
            <a:ln w="57150" cap="rnd">
              <a:solidFill>
                <a:schemeClr val="bg1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546ED6C2-6FD0-46D3-9090-E1FE0615824A}"/>
                </a:ext>
              </a:extLst>
            </p:cNvPr>
            <p:cNvCxnSpPr/>
            <p:nvPr/>
          </p:nvCxnSpPr>
          <p:spPr>
            <a:xfrm>
              <a:off x="2405096" y="7715250"/>
              <a:ext cx="914400" cy="0"/>
            </a:xfrm>
            <a:prstGeom prst="line">
              <a:avLst/>
            </a:prstGeom>
            <a:noFill/>
            <a:ln w="57150" cap="rnd">
              <a:solidFill>
                <a:schemeClr val="bg1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2A646288-6BEB-4295-A0C0-D539EBFB9789}"/>
                </a:ext>
              </a:extLst>
            </p:cNvPr>
            <p:cNvCxnSpPr/>
            <p:nvPr/>
          </p:nvCxnSpPr>
          <p:spPr>
            <a:xfrm>
              <a:off x="2405096" y="8020050"/>
              <a:ext cx="914400" cy="0"/>
            </a:xfrm>
            <a:prstGeom prst="line">
              <a:avLst/>
            </a:prstGeom>
            <a:noFill/>
            <a:ln w="57150" cap="rnd">
              <a:solidFill>
                <a:schemeClr val="bg1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51531F88-3360-4CBC-B39E-E5C18EA99CA6}"/>
                </a:ext>
              </a:extLst>
            </p:cNvPr>
            <p:cNvCxnSpPr/>
            <p:nvPr/>
          </p:nvCxnSpPr>
          <p:spPr>
            <a:xfrm>
              <a:off x="2405096" y="8324850"/>
              <a:ext cx="914400" cy="0"/>
            </a:xfrm>
            <a:prstGeom prst="line">
              <a:avLst/>
            </a:prstGeom>
            <a:noFill/>
            <a:ln w="57150" cap="rnd">
              <a:solidFill>
                <a:schemeClr val="bg1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  <p:sp>
        <p:nvSpPr>
          <p:cNvPr id="30" name="Rectangle 29">
            <a:extLst>
              <a:ext uri="{FF2B5EF4-FFF2-40B4-BE49-F238E27FC236}">
                <a16:creationId xmlns:a16="http://schemas.microsoft.com/office/drawing/2014/main" id="{7CFAF097-C747-4D18-B7B6-4CC5B3CD8490}"/>
              </a:ext>
            </a:extLst>
          </p:cNvPr>
          <p:cNvSpPr/>
          <p:nvPr/>
        </p:nvSpPr>
        <p:spPr>
          <a:xfrm>
            <a:off x="5115770" y="6794493"/>
            <a:ext cx="1814920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5600" b="1" dirty="0">
                <a:solidFill>
                  <a:prstClr val="white"/>
                </a:solidFill>
                <a:latin typeface="Roboto" panose="02000000000000000000" pitchFamily="2" charset="0"/>
                <a:ea typeface="Roboto" panose="02000000000000000000" pitchFamily="2" charset="0"/>
                <a:cs typeface="Roboto Medium"/>
                <a:sym typeface="Roboto Medium"/>
              </a:rPr>
              <a:t>Next</a:t>
            </a:r>
            <a:endParaRPr lang="en-US" dirty="0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3E515BC1-7543-4BE7-87FB-4F90505FD607}"/>
              </a:ext>
            </a:extLst>
          </p:cNvPr>
          <p:cNvSpPr/>
          <p:nvPr/>
        </p:nvSpPr>
        <p:spPr>
          <a:xfrm>
            <a:off x="5118151" y="7946357"/>
            <a:ext cx="374974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prstClr val="white"/>
                </a:solidFill>
                <a:latin typeface="Roboto" panose="02000000000000000000" pitchFamily="2" charset="0"/>
                <a:sym typeface="Roboto Medium"/>
              </a:rPr>
              <a:t>Clinical Management</a:t>
            </a:r>
            <a:endParaRPr lang="en-US" sz="2000" b="1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5F21F534-C9F3-4F16-8372-E4CB486DCF03}"/>
              </a:ext>
            </a:extLst>
          </p:cNvPr>
          <p:cNvGrpSpPr/>
          <p:nvPr/>
        </p:nvGrpSpPr>
        <p:grpSpPr>
          <a:xfrm>
            <a:off x="2745793" y="1384683"/>
            <a:ext cx="12796413" cy="3356117"/>
            <a:chOff x="2100223" y="1384683"/>
            <a:chExt cx="12796413" cy="3356117"/>
          </a:xfrm>
        </p:grpSpPr>
        <p:sp>
          <p:nvSpPr>
            <p:cNvPr id="5" name="Google Shape;55;p13">
              <a:extLst>
                <a:ext uri="{FF2B5EF4-FFF2-40B4-BE49-F238E27FC236}">
                  <a16:creationId xmlns:a16="http://schemas.microsoft.com/office/drawing/2014/main" id="{DD9C1F6D-9EBC-43F0-9AD9-7AE79039A0B3}"/>
                </a:ext>
              </a:extLst>
            </p:cNvPr>
            <p:cNvSpPr txBox="1"/>
            <p:nvPr/>
          </p:nvSpPr>
          <p:spPr>
            <a:xfrm>
              <a:off x="4381308" y="1384683"/>
              <a:ext cx="10515328" cy="335611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82852" tIns="182852" rIns="182852" bIns="182852" anchor="t" anchorCtr="0">
              <a:noAutofit/>
            </a:bodyPr>
            <a:lstStyle/>
            <a:p>
              <a:pPr>
                <a:spcBef>
                  <a:spcPts val="1200"/>
                </a:spcBef>
                <a:spcAft>
                  <a:spcPts val="1200"/>
                </a:spcAft>
              </a:pPr>
              <a:r>
                <a:rPr lang="en-GB" sz="5600" b="1" dirty="0">
                  <a:solidFill>
                    <a:srgbClr val="15526C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 Medium"/>
                  <a:sym typeface="Roboto Medium"/>
                </a:rPr>
                <a:t>Completed:</a:t>
              </a:r>
            </a:p>
            <a:p>
              <a:pPr>
                <a:spcBef>
                  <a:spcPts val="1200"/>
                </a:spcBef>
                <a:spcAft>
                  <a:spcPts val="1200"/>
                </a:spcAft>
              </a:pPr>
              <a:r>
                <a:rPr lang="en-US" sz="3200" b="1" dirty="0">
                  <a:solidFill>
                    <a:schemeClr val="accent5">
                      <a:lumMod val="50000"/>
                    </a:schemeClr>
                  </a:solidFill>
                </a:rPr>
                <a:t>Infection Prevention and Control (IPC)</a:t>
              </a:r>
              <a:endParaRPr lang="en-US" sz="2800" b="1" dirty="0">
                <a:solidFill>
                  <a:schemeClr val="accent5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 Medium"/>
                <a:sym typeface="Roboto Medium"/>
              </a:endParaRPr>
            </a:p>
          </p:txBody>
        </p: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C494CAE4-34B6-40C9-8BF5-4D11CE0545EB}"/>
                </a:ext>
              </a:extLst>
            </p:cNvPr>
            <p:cNvGrpSpPr/>
            <p:nvPr/>
          </p:nvGrpSpPr>
          <p:grpSpPr>
            <a:xfrm>
              <a:off x="2100223" y="1689101"/>
              <a:ext cx="1850023" cy="1828800"/>
              <a:chOff x="13762711" y="1463675"/>
              <a:chExt cx="1850023" cy="1828800"/>
            </a:xfrm>
          </p:grpSpPr>
          <p:sp>
            <p:nvSpPr>
              <p:cNvPr id="7" name="Freeform: Shape 6">
                <a:extLst>
                  <a:ext uri="{FF2B5EF4-FFF2-40B4-BE49-F238E27FC236}">
                    <a16:creationId xmlns:a16="http://schemas.microsoft.com/office/drawing/2014/main" id="{B1DFB844-C6D2-4C16-B702-0E9D2AED2484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3762711" y="1463675"/>
                <a:ext cx="1373196" cy="1828800"/>
              </a:xfrm>
              <a:custGeom>
                <a:avLst/>
                <a:gdLst>
                  <a:gd name="connsiteX0" fmla="*/ 121922 w 1371600"/>
                  <a:gd name="connsiteY0" fmla="*/ 0 h 1828800"/>
                  <a:gd name="connsiteX1" fmla="*/ 1249678 w 1371600"/>
                  <a:gd name="connsiteY1" fmla="*/ 0 h 1828800"/>
                  <a:gd name="connsiteX2" fmla="*/ 1371600 w 1371600"/>
                  <a:gd name="connsiteY2" fmla="*/ 121922 h 1828800"/>
                  <a:gd name="connsiteX3" fmla="*/ 1368629 w 1371600"/>
                  <a:gd name="connsiteY3" fmla="*/ 860406 h 1828800"/>
                  <a:gd name="connsiteX4" fmla="*/ 1112391 w 1371600"/>
                  <a:gd name="connsiteY4" fmla="*/ 860406 h 1828800"/>
                  <a:gd name="connsiteX5" fmla="*/ 1112391 w 1371600"/>
                  <a:gd name="connsiteY5" fmla="*/ 1292225 h 1828800"/>
                  <a:gd name="connsiteX6" fmla="*/ 1369945 w 1371600"/>
                  <a:gd name="connsiteY6" fmla="*/ 1292225 h 1828800"/>
                  <a:gd name="connsiteX7" fmla="*/ 1371600 w 1371600"/>
                  <a:gd name="connsiteY7" fmla="*/ 1706878 h 1828800"/>
                  <a:gd name="connsiteX8" fmla="*/ 1249678 w 1371600"/>
                  <a:gd name="connsiteY8" fmla="*/ 1828800 h 1828800"/>
                  <a:gd name="connsiteX9" fmla="*/ 121922 w 1371600"/>
                  <a:gd name="connsiteY9" fmla="*/ 1828800 h 1828800"/>
                  <a:gd name="connsiteX10" fmla="*/ 0 w 1371600"/>
                  <a:gd name="connsiteY10" fmla="*/ 1706878 h 1828800"/>
                  <a:gd name="connsiteX11" fmla="*/ 0 w 1371600"/>
                  <a:gd name="connsiteY11" fmla="*/ 121922 h 1828800"/>
                  <a:gd name="connsiteX12" fmla="*/ 121922 w 1371600"/>
                  <a:gd name="connsiteY12" fmla="*/ 0 h 1828800"/>
                  <a:gd name="connsiteX0" fmla="*/ 1112391 w 1371600"/>
                  <a:gd name="connsiteY0" fmla="*/ 1292225 h 1828800"/>
                  <a:gd name="connsiteX1" fmla="*/ 1369945 w 1371600"/>
                  <a:gd name="connsiteY1" fmla="*/ 1292225 h 1828800"/>
                  <a:gd name="connsiteX2" fmla="*/ 1371600 w 1371600"/>
                  <a:gd name="connsiteY2" fmla="*/ 1706878 h 1828800"/>
                  <a:gd name="connsiteX3" fmla="*/ 1249678 w 1371600"/>
                  <a:gd name="connsiteY3" fmla="*/ 1828800 h 1828800"/>
                  <a:gd name="connsiteX4" fmla="*/ 121922 w 1371600"/>
                  <a:gd name="connsiteY4" fmla="*/ 1828800 h 1828800"/>
                  <a:gd name="connsiteX5" fmla="*/ 0 w 1371600"/>
                  <a:gd name="connsiteY5" fmla="*/ 1706878 h 1828800"/>
                  <a:gd name="connsiteX6" fmla="*/ 0 w 1371600"/>
                  <a:gd name="connsiteY6" fmla="*/ 121922 h 1828800"/>
                  <a:gd name="connsiteX7" fmla="*/ 121922 w 1371600"/>
                  <a:gd name="connsiteY7" fmla="*/ 0 h 1828800"/>
                  <a:gd name="connsiteX8" fmla="*/ 1249678 w 1371600"/>
                  <a:gd name="connsiteY8" fmla="*/ 0 h 1828800"/>
                  <a:gd name="connsiteX9" fmla="*/ 1371600 w 1371600"/>
                  <a:gd name="connsiteY9" fmla="*/ 121922 h 1828800"/>
                  <a:gd name="connsiteX10" fmla="*/ 1368629 w 1371600"/>
                  <a:gd name="connsiteY10" fmla="*/ 860406 h 1828800"/>
                  <a:gd name="connsiteX11" fmla="*/ 1203831 w 1371600"/>
                  <a:gd name="connsiteY11" fmla="*/ 951846 h 1828800"/>
                  <a:gd name="connsiteX0" fmla="*/ 1112391 w 1371600"/>
                  <a:gd name="connsiteY0" fmla="*/ 1292225 h 1828800"/>
                  <a:gd name="connsiteX1" fmla="*/ 1369945 w 1371600"/>
                  <a:gd name="connsiteY1" fmla="*/ 1292225 h 1828800"/>
                  <a:gd name="connsiteX2" fmla="*/ 1371600 w 1371600"/>
                  <a:gd name="connsiteY2" fmla="*/ 1706878 h 1828800"/>
                  <a:gd name="connsiteX3" fmla="*/ 1249678 w 1371600"/>
                  <a:gd name="connsiteY3" fmla="*/ 1828800 h 1828800"/>
                  <a:gd name="connsiteX4" fmla="*/ 121922 w 1371600"/>
                  <a:gd name="connsiteY4" fmla="*/ 1828800 h 1828800"/>
                  <a:gd name="connsiteX5" fmla="*/ 0 w 1371600"/>
                  <a:gd name="connsiteY5" fmla="*/ 1706878 h 1828800"/>
                  <a:gd name="connsiteX6" fmla="*/ 0 w 1371600"/>
                  <a:gd name="connsiteY6" fmla="*/ 121922 h 1828800"/>
                  <a:gd name="connsiteX7" fmla="*/ 121922 w 1371600"/>
                  <a:gd name="connsiteY7" fmla="*/ 0 h 1828800"/>
                  <a:gd name="connsiteX8" fmla="*/ 1249678 w 1371600"/>
                  <a:gd name="connsiteY8" fmla="*/ 0 h 1828800"/>
                  <a:gd name="connsiteX9" fmla="*/ 1371600 w 1371600"/>
                  <a:gd name="connsiteY9" fmla="*/ 121922 h 1828800"/>
                  <a:gd name="connsiteX10" fmla="*/ 1368629 w 1371600"/>
                  <a:gd name="connsiteY10" fmla="*/ 860406 h 1828800"/>
                  <a:gd name="connsiteX0" fmla="*/ 1369945 w 1371600"/>
                  <a:gd name="connsiteY0" fmla="*/ 1292225 h 1828800"/>
                  <a:gd name="connsiteX1" fmla="*/ 1371600 w 1371600"/>
                  <a:gd name="connsiteY1" fmla="*/ 1706878 h 1828800"/>
                  <a:gd name="connsiteX2" fmla="*/ 1249678 w 1371600"/>
                  <a:gd name="connsiteY2" fmla="*/ 1828800 h 1828800"/>
                  <a:gd name="connsiteX3" fmla="*/ 121922 w 1371600"/>
                  <a:gd name="connsiteY3" fmla="*/ 1828800 h 1828800"/>
                  <a:gd name="connsiteX4" fmla="*/ 0 w 1371600"/>
                  <a:gd name="connsiteY4" fmla="*/ 1706878 h 1828800"/>
                  <a:gd name="connsiteX5" fmla="*/ 0 w 1371600"/>
                  <a:gd name="connsiteY5" fmla="*/ 121922 h 1828800"/>
                  <a:gd name="connsiteX6" fmla="*/ 121922 w 1371600"/>
                  <a:gd name="connsiteY6" fmla="*/ 0 h 1828800"/>
                  <a:gd name="connsiteX7" fmla="*/ 1249678 w 1371600"/>
                  <a:gd name="connsiteY7" fmla="*/ 0 h 1828800"/>
                  <a:gd name="connsiteX8" fmla="*/ 1371600 w 1371600"/>
                  <a:gd name="connsiteY8" fmla="*/ 121922 h 1828800"/>
                  <a:gd name="connsiteX9" fmla="*/ 1368629 w 1371600"/>
                  <a:gd name="connsiteY9" fmla="*/ 860406 h 1828800"/>
                  <a:gd name="connsiteX0" fmla="*/ 1373120 w 1373196"/>
                  <a:gd name="connsiteY0" fmla="*/ 1425575 h 1828800"/>
                  <a:gd name="connsiteX1" fmla="*/ 1371600 w 1373196"/>
                  <a:gd name="connsiteY1" fmla="*/ 1706878 h 1828800"/>
                  <a:gd name="connsiteX2" fmla="*/ 1249678 w 1373196"/>
                  <a:gd name="connsiteY2" fmla="*/ 1828800 h 1828800"/>
                  <a:gd name="connsiteX3" fmla="*/ 121922 w 1373196"/>
                  <a:gd name="connsiteY3" fmla="*/ 1828800 h 1828800"/>
                  <a:gd name="connsiteX4" fmla="*/ 0 w 1373196"/>
                  <a:gd name="connsiteY4" fmla="*/ 1706878 h 1828800"/>
                  <a:gd name="connsiteX5" fmla="*/ 0 w 1373196"/>
                  <a:gd name="connsiteY5" fmla="*/ 121922 h 1828800"/>
                  <a:gd name="connsiteX6" fmla="*/ 121922 w 1373196"/>
                  <a:gd name="connsiteY6" fmla="*/ 0 h 1828800"/>
                  <a:gd name="connsiteX7" fmla="*/ 1249678 w 1373196"/>
                  <a:gd name="connsiteY7" fmla="*/ 0 h 1828800"/>
                  <a:gd name="connsiteX8" fmla="*/ 1371600 w 1373196"/>
                  <a:gd name="connsiteY8" fmla="*/ 121922 h 1828800"/>
                  <a:gd name="connsiteX9" fmla="*/ 1368629 w 1373196"/>
                  <a:gd name="connsiteY9" fmla="*/ 860406 h 1828800"/>
                  <a:gd name="connsiteX0" fmla="*/ 1373120 w 1373196"/>
                  <a:gd name="connsiteY0" fmla="*/ 1425575 h 1828800"/>
                  <a:gd name="connsiteX1" fmla="*/ 1371600 w 1373196"/>
                  <a:gd name="connsiteY1" fmla="*/ 1706878 h 1828800"/>
                  <a:gd name="connsiteX2" fmla="*/ 1249678 w 1373196"/>
                  <a:gd name="connsiteY2" fmla="*/ 1828800 h 1828800"/>
                  <a:gd name="connsiteX3" fmla="*/ 121922 w 1373196"/>
                  <a:gd name="connsiteY3" fmla="*/ 1828800 h 1828800"/>
                  <a:gd name="connsiteX4" fmla="*/ 0 w 1373196"/>
                  <a:gd name="connsiteY4" fmla="*/ 1706878 h 1828800"/>
                  <a:gd name="connsiteX5" fmla="*/ 0 w 1373196"/>
                  <a:gd name="connsiteY5" fmla="*/ 121922 h 1828800"/>
                  <a:gd name="connsiteX6" fmla="*/ 121922 w 1373196"/>
                  <a:gd name="connsiteY6" fmla="*/ 0 h 1828800"/>
                  <a:gd name="connsiteX7" fmla="*/ 1249678 w 1373196"/>
                  <a:gd name="connsiteY7" fmla="*/ 0 h 1828800"/>
                  <a:gd name="connsiteX8" fmla="*/ 1371600 w 1373196"/>
                  <a:gd name="connsiteY8" fmla="*/ 121922 h 1828800"/>
                  <a:gd name="connsiteX9" fmla="*/ 1371804 w 1373196"/>
                  <a:gd name="connsiteY9" fmla="*/ 990581 h 1828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373196" h="1828800">
                    <a:moveTo>
                      <a:pt x="1373120" y="1425575"/>
                    </a:moveTo>
                    <a:cubicBezTo>
                      <a:pt x="1373672" y="1563793"/>
                      <a:pt x="1371048" y="1568660"/>
                      <a:pt x="1371600" y="1706878"/>
                    </a:cubicBezTo>
                    <a:cubicBezTo>
                      <a:pt x="1371600" y="1774214"/>
                      <a:pt x="1317014" y="1828800"/>
                      <a:pt x="1249678" y="1828800"/>
                    </a:cubicBezTo>
                    <a:lnTo>
                      <a:pt x="121922" y="1828800"/>
                    </a:lnTo>
                    <a:cubicBezTo>
                      <a:pt x="54586" y="1828800"/>
                      <a:pt x="0" y="1774214"/>
                      <a:pt x="0" y="1706878"/>
                    </a:cubicBezTo>
                    <a:lnTo>
                      <a:pt x="0" y="121922"/>
                    </a:lnTo>
                    <a:cubicBezTo>
                      <a:pt x="0" y="54586"/>
                      <a:pt x="54586" y="0"/>
                      <a:pt x="121922" y="0"/>
                    </a:cubicBezTo>
                    <a:lnTo>
                      <a:pt x="1249678" y="0"/>
                    </a:lnTo>
                    <a:cubicBezTo>
                      <a:pt x="1317014" y="0"/>
                      <a:pt x="1371600" y="54586"/>
                      <a:pt x="1371600" y="121922"/>
                    </a:cubicBezTo>
                    <a:cubicBezTo>
                      <a:pt x="1370610" y="368083"/>
                      <a:pt x="1372794" y="744420"/>
                      <a:pt x="1371804" y="990581"/>
                    </a:cubicBezTo>
                  </a:path>
                </a:pathLst>
              </a:custGeom>
              <a:noFill/>
              <a:ln w="57150" cap="rnd">
                <a:solidFill>
                  <a:srgbClr val="15526C"/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grpSp>
            <p:nvGrpSpPr>
              <p:cNvPr id="8" name="Group 7">
                <a:extLst>
                  <a:ext uri="{FF2B5EF4-FFF2-40B4-BE49-F238E27FC236}">
                    <a16:creationId xmlns:a16="http://schemas.microsoft.com/office/drawing/2014/main" id="{181618F6-77C8-4298-BB13-B765532F2EE6}"/>
                  </a:ext>
                </a:extLst>
              </p:cNvPr>
              <p:cNvGrpSpPr/>
              <p:nvPr/>
            </p:nvGrpSpPr>
            <p:grpSpPr>
              <a:xfrm>
                <a:off x="13991311" y="1765300"/>
                <a:ext cx="914400" cy="1154206"/>
                <a:chOff x="13885189" y="1771650"/>
                <a:chExt cx="914400" cy="1154206"/>
              </a:xfrm>
            </p:grpSpPr>
            <p:cxnSp>
              <p:nvCxnSpPr>
                <p:cNvPr id="10" name="Straight Connector 9">
                  <a:extLst>
                    <a:ext uri="{FF2B5EF4-FFF2-40B4-BE49-F238E27FC236}">
                      <a16:creationId xmlns:a16="http://schemas.microsoft.com/office/drawing/2014/main" id="{65D7B641-CF36-4200-892F-BDF34FDC5E40}"/>
                    </a:ext>
                  </a:extLst>
                </p:cNvPr>
                <p:cNvCxnSpPr/>
                <p:nvPr/>
              </p:nvCxnSpPr>
              <p:spPr>
                <a:xfrm>
                  <a:off x="13885189" y="1771650"/>
                  <a:ext cx="914400" cy="0"/>
                </a:xfrm>
                <a:prstGeom prst="line">
                  <a:avLst/>
                </a:prstGeom>
                <a:noFill/>
                <a:ln w="57150" cap="rnd">
                  <a:solidFill>
                    <a:srgbClr val="15526C"/>
                  </a:solidFill>
                  <a:round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</p:cxnSp>
            <p:cxnSp>
              <p:nvCxnSpPr>
                <p:cNvPr id="11" name="Straight Connector 10">
                  <a:extLst>
                    <a:ext uri="{FF2B5EF4-FFF2-40B4-BE49-F238E27FC236}">
                      <a16:creationId xmlns:a16="http://schemas.microsoft.com/office/drawing/2014/main" id="{9D1EA060-9ACF-4AD1-BA78-D81DC3B1C17B}"/>
                    </a:ext>
                  </a:extLst>
                </p:cNvPr>
                <p:cNvCxnSpPr/>
                <p:nvPr/>
              </p:nvCxnSpPr>
              <p:spPr>
                <a:xfrm>
                  <a:off x="13885189" y="2051050"/>
                  <a:ext cx="914400" cy="0"/>
                </a:xfrm>
                <a:prstGeom prst="line">
                  <a:avLst/>
                </a:prstGeom>
                <a:noFill/>
                <a:ln w="57150" cap="rnd">
                  <a:solidFill>
                    <a:srgbClr val="15526C"/>
                  </a:solidFill>
                  <a:round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</p:cxnSp>
            <p:cxnSp>
              <p:nvCxnSpPr>
                <p:cNvPr id="12" name="Straight Connector 11">
                  <a:extLst>
                    <a:ext uri="{FF2B5EF4-FFF2-40B4-BE49-F238E27FC236}">
                      <a16:creationId xmlns:a16="http://schemas.microsoft.com/office/drawing/2014/main" id="{F2BF0CA3-43FE-40EB-AB29-307D021B7669}"/>
                    </a:ext>
                  </a:extLst>
                </p:cNvPr>
                <p:cNvCxnSpPr/>
                <p:nvPr/>
              </p:nvCxnSpPr>
              <p:spPr>
                <a:xfrm>
                  <a:off x="13885189" y="2330450"/>
                  <a:ext cx="914400" cy="0"/>
                </a:xfrm>
                <a:prstGeom prst="line">
                  <a:avLst/>
                </a:prstGeom>
                <a:noFill/>
                <a:ln w="57150" cap="rnd">
                  <a:solidFill>
                    <a:srgbClr val="15526C"/>
                  </a:solidFill>
                  <a:round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</p:cxnSp>
            <p:cxnSp>
              <p:nvCxnSpPr>
                <p:cNvPr id="13" name="Straight Connector 12">
                  <a:extLst>
                    <a:ext uri="{FF2B5EF4-FFF2-40B4-BE49-F238E27FC236}">
                      <a16:creationId xmlns:a16="http://schemas.microsoft.com/office/drawing/2014/main" id="{B5E79EAB-231A-4F51-9C61-C0C09733B49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3885189" y="2628153"/>
                  <a:ext cx="522961" cy="0"/>
                </a:xfrm>
                <a:prstGeom prst="line">
                  <a:avLst/>
                </a:prstGeom>
                <a:noFill/>
                <a:ln w="57150" cap="rnd">
                  <a:solidFill>
                    <a:srgbClr val="15526C"/>
                  </a:solidFill>
                  <a:round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</p:cxnSp>
            <p:cxnSp>
              <p:nvCxnSpPr>
                <p:cNvPr id="14" name="Straight Connector 13">
                  <a:extLst>
                    <a:ext uri="{FF2B5EF4-FFF2-40B4-BE49-F238E27FC236}">
                      <a16:creationId xmlns:a16="http://schemas.microsoft.com/office/drawing/2014/main" id="{CAAE80AE-0EF7-4083-A0A3-05E3263BE15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3885189" y="2925856"/>
                  <a:ext cx="696061" cy="0"/>
                </a:xfrm>
                <a:prstGeom prst="line">
                  <a:avLst/>
                </a:prstGeom>
                <a:noFill/>
                <a:ln w="57150" cap="rnd">
                  <a:solidFill>
                    <a:srgbClr val="15526C"/>
                  </a:solidFill>
                  <a:round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</p:cxnSp>
          </p:grpSp>
          <p:sp>
            <p:nvSpPr>
              <p:cNvPr id="9" name="Freeform: Shape 8">
                <a:extLst>
                  <a:ext uri="{FF2B5EF4-FFF2-40B4-BE49-F238E27FC236}">
                    <a16:creationId xmlns:a16="http://schemas.microsoft.com/office/drawing/2014/main" id="{21EB78DD-C4CC-48B5-8822-52F05EC75972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2700000">
                <a:off x="14926934" y="1977372"/>
                <a:ext cx="457200" cy="914400"/>
              </a:xfrm>
              <a:custGeom>
                <a:avLst/>
                <a:gdLst>
                  <a:gd name="connsiteX0" fmla="*/ 274320 w 320040"/>
                  <a:gd name="connsiteY0" fmla="*/ 0 h 685800"/>
                  <a:gd name="connsiteX1" fmla="*/ 320040 w 320040"/>
                  <a:gd name="connsiteY1" fmla="*/ 45720 h 685800"/>
                  <a:gd name="connsiteX2" fmla="*/ 320040 w 320040"/>
                  <a:gd name="connsiteY2" fmla="*/ 640080 h 685800"/>
                  <a:gd name="connsiteX3" fmla="*/ 274320 w 320040"/>
                  <a:gd name="connsiteY3" fmla="*/ 685800 h 685800"/>
                  <a:gd name="connsiteX4" fmla="*/ 45720 w 320040"/>
                  <a:gd name="connsiteY4" fmla="*/ 685800 h 685800"/>
                  <a:gd name="connsiteX5" fmla="*/ 0 w 320040"/>
                  <a:gd name="connsiteY5" fmla="*/ 640080 h 685800"/>
                  <a:gd name="connsiteX6" fmla="*/ 45720 w 320040"/>
                  <a:gd name="connsiteY6" fmla="*/ 594360 h 685800"/>
                  <a:gd name="connsiteX7" fmla="*/ 228600 w 320040"/>
                  <a:gd name="connsiteY7" fmla="*/ 594360 h 685800"/>
                  <a:gd name="connsiteX8" fmla="*/ 228600 w 320040"/>
                  <a:gd name="connsiteY8" fmla="*/ 45720 h 685800"/>
                  <a:gd name="connsiteX9" fmla="*/ 274320 w 320040"/>
                  <a:gd name="connsiteY9" fmla="*/ 0 h 685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20040" h="685800">
                    <a:moveTo>
                      <a:pt x="274320" y="0"/>
                    </a:moveTo>
                    <a:cubicBezTo>
                      <a:pt x="299570" y="0"/>
                      <a:pt x="320040" y="20470"/>
                      <a:pt x="320040" y="45720"/>
                    </a:cubicBezTo>
                    <a:lnTo>
                      <a:pt x="320040" y="640080"/>
                    </a:lnTo>
                    <a:cubicBezTo>
                      <a:pt x="320040" y="665330"/>
                      <a:pt x="299570" y="685800"/>
                      <a:pt x="274320" y="685800"/>
                    </a:cubicBezTo>
                    <a:lnTo>
                      <a:pt x="45720" y="685800"/>
                    </a:lnTo>
                    <a:cubicBezTo>
                      <a:pt x="20470" y="685800"/>
                      <a:pt x="0" y="665330"/>
                      <a:pt x="0" y="640080"/>
                    </a:cubicBezTo>
                    <a:cubicBezTo>
                      <a:pt x="0" y="614830"/>
                      <a:pt x="20470" y="594360"/>
                      <a:pt x="45720" y="594360"/>
                    </a:cubicBezTo>
                    <a:lnTo>
                      <a:pt x="228600" y="594360"/>
                    </a:lnTo>
                    <a:lnTo>
                      <a:pt x="228600" y="45720"/>
                    </a:lnTo>
                    <a:cubicBezTo>
                      <a:pt x="228600" y="20470"/>
                      <a:pt x="249070" y="0"/>
                      <a:pt x="274320" y="0"/>
                    </a:cubicBezTo>
                    <a:close/>
                  </a:path>
                </a:pathLst>
              </a:custGeom>
              <a:solidFill>
                <a:srgbClr val="15526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37036986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0E15837-A033-4DF7-A096-BFEDF2D5CE34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15526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Google Shape;100;p16">
            <a:extLst>
              <a:ext uri="{FF2B5EF4-FFF2-40B4-BE49-F238E27FC236}">
                <a16:creationId xmlns:a16="http://schemas.microsoft.com/office/drawing/2014/main" id="{AD7A1F30-94B3-433E-8B19-12182D51DC6C}"/>
              </a:ext>
            </a:extLst>
          </p:cNvPr>
          <p:cNvSpPr txBox="1"/>
          <p:nvPr/>
        </p:nvSpPr>
        <p:spPr>
          <a:xfrm>
            <a:off x="962425" y="4520565"/>
            <a:ext cx="16363150" cy="12458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ctr">
              <a:spcBef>
                <a:spcPts val="1200"/>
              </a:spcBef>
              <a:spcAft>
                <a:spcPts val="1200"/>
              </a:spcAft>
            </a:pPr>
            <a:endParaRPr lang="en-US" sz="6000" b="1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 Medium"/>
              <a:sym typeface="Roboto Medium"/>
            </a:endParaRPr>
          </a:p>
        </p:txBody>
      </p:sp>
      <p:sp>
        <p:nvSpPr>
          <p:cNvPr id="6" name="Google Shape;100;p16">
            <a:extLst>
              <a:ext uri="{FF2B5EF4-FFF2-40B4-BE49-F238E27FC236}">
                <a16:creationId xmlns:a16="http://schemas.microsoft.com/office/drawing/2014/main" id="{4176D427-90A0-413D-B307-9079F455F9B6}"/>
              </a:ext>
            </a:extLst>
          </p:cNvPr>
          <p:cNvSpPr txBox="1"/>
          <p:nvPr/>
        </p:nvSpPr>
        <p:spPr>
          <a:xfrm>
            <a:off x="962425" y="3505957"/>
            <a:ext cx="16363150" cy="10146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ctr">
              <a:spcBef>
                <a:spcPts val="1200"/>
              </a:spcBef>
              <a:spcAft>
                <a:spcPts val="1200"/>
              </a:spcAft>
            </a:pPr>
            <a:r>
              <a:rPr lang="en-US" sz="48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 Medium"/>
                <a:sym typeface="Roboto Medium"/>
              </a:rPr>
              <a:t>NEXT – Clinical Management</a:t>
            </a:r>
          </a:p>
        </p:txBody>
      </p:sp>
    </p:spTree>
    <p:extLst>
      <p:ext uri="{BB962C8B-B14F-4D97-AF65-F5344CB8AC3E}">
        <p14:creationId xmlns:p14="http://schemas.microsoft.com/office/powerpoint/2010/main" val="213309607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roup 38">
            <a:extLst>
              <a:ext uri="{FF2B5EF4-FFF2-40B4-BE49-F238E27FC236}">
                <a16:creationId xmlns:a16="http://schemas.microsoft.com/office/drawing/2014/main" id="{A910C8B9-8A1A-49B8-80E5-667D07329728}"/>
              </a:ext>
            </a:extLst>
          </p:cNvPr>
          <p:cNvGrpSpPr/>
          <p:nvPr/>
        </p:nvGrpSpPr>
        <p:grpSpPr>
          <a:xfrm>
            <a:off x="6757176" y="6611009"/>
            <a:ext cx="3138729" cy="3970687"/>
            <a:chOff x="2541956" y="4257174"/>
            <a:chExt cx="3138729" cy="3970687"/>
          </a:xfrm>
        </p:grpSpPr>
        <p:sp>
          <p:nvSpPr>
            <p:cNvPr id="40" name="Rectangle: Rounded Corners 39">
              <a:extLst>
                <a:ext uri="{FF2B5EF4-FFF2-40B4-BE49-F238E27FC236}">
                  <a16:creationId xmlns:a16="http://schemas.microsoft.com/office/drawing/2014/main" id="{6C11153F-3E55-4E9F-B78E-7461384A3EA2}"/>
                </a:ext>
              </a:extLst>
            </p:cNvPr>
            <p:cNvSpPr>
              <a:spLocks/>
            </p:cNvSpPr>
            <p:nvPr/>
          </p:nvSpPr>
          <p:spPr>
            <a:xfrm rot="5400000">
              <a:off x="3196919" y="4257174"/>
              <a:ext cx="1828800" cy="18288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15526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00" dirty="0"/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147FD43E-6C81-4CDE-828A-8352ED92E28C}"/>
                </a:ext>
              </a:extLst>
            </p:cNvPr>
            <p:cNvSpPr/>
            <p:nvPr/>
          </p:nvSpPr>
          <p:spPr>
            <a:xfrm>
              <a:off x="2541956" y="6552001"/>
              <a:ext cx="3138729" cy="167586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algn="ctr">
                <a:spcAft>
                  <a:spcPts val="1200"/>
                </a:spcAft>
              </a:pPr>
              <a:r>
                <a:rPr lang="en-US" sz="2400" dirty="0">
                  <a:latin typeface="Roboto" panose="02000000000000000000" pitchFamily="2" charset="0"/>
                  <a:ea typeface="Roboto" panose="02000000000000000000" pitchFamily="2" charset="0"/>
                  <a:cs typeface="Roboto Light"/>
                </a:rPr>
                <a:t>Linen</a:t>
              </a:r>
            </a:p>
          </p:txBody>
        </p: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DE463D35-AAE3-4C07-A50A-414AAF94D678}"/>
                </a:ext>
              </a:extLst>
            </p:cNvPr>
            <p:cNvCxnSpPr/>
            <p:nvPr/>
          </p:nvCxnSpPr>
          <p:spPr>
            <a:xfrm>
              <a:off x="3714355" y="6427718"/>
              <a:ext cx="793934" cy="0"/>
            </a:xfrm>
            <a:prstGeom prst="line">
              <a:avLst/>
            </a:prstGeom>
            <a:ln w="28575" cap="rnd">
              <a:solidFill>
                <a:srgbClr val="15526C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CBF89724-FDD6-4C5A-9EF0-4E280F9D842B}"/>
              </a:ext>
            </a:extLst>
          </p:cNvPr>
          <p:cNvGrpSpPr/>
          <p:nvPr/>
        </p:nvGrpSpPr>
        <p:grpSpPr>
          <a:xfrm>
            <a:off x="10101829" y="6611009"/>
            <a:ext cx="3138729" cy="3970687"/>
            <a:chOff x="2541956" y="4257174"/>
            <a:chExt cx="3138729" cy="3970687"/>
          </a:xfrm>
        </p:grpSpPr>
        <p:sp>
          <p:nvSpPr>
            <p:cNvPr id="45" name="Rectangle: Rounded Corners 44">
              <a:extLst>
                <a:ext uri="{FF2B5EF4-FFF2-40B4-BE49-F238E27FC236}">
                  <a16:creationId xmlns:a16="http://schemas.microsoft.com/office/drawing/2014/main" id="{F483ED91-4A36-47F2-95A6-816691B4FD14}"/>
                </a:ext>
              </a:extLst>
            </p:cNvPr>
            <p:cNvSpPr>
              <a:spLocks/>
            </p:cNvSpPr>
            <p:nvPr/>
          </p:nvSpPr>
          <p:spPr>
            <a:xfrm rot="5400000">
              <a:off x="3196919" y="4257174"/>
              <a:ext cx="1828800" cy="18288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15526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93CB48A4-E7E0-48D4-8EE6-64CFA82F950A}"/>
                </a:ext>
              </a:extLst>
            </p:cNvPr>
            <p:cNvSpPr/>
            <p:nvPr/>
          </p:nvSpPr>
          <p:spPr>
            <a:xfrm>
              <a:off x="2541956" y="6552001"/>
              <a:ext cx="3138729" cy="167586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algn="ctr">
                <a:spcAft>
                  <a:spcPts val="1200"/>
                </a:spcAft>
              </a:pPr>
              <a:r>
                <a:rPr lang="en-US" sz="2400" dirty="0">
                  <a:latin typeface="Roboto" panose="02000000000000000000" pitchFamily="2" charset="0"/>
                  <a:ea typeface="Roboto" panose="02000000000000000000" pitchFamily="2" charset="0"/>
                  <a:cs typeface="Roboto Light"/>
                </a:rPr>
                <a:t>Waste Disposal</a:t>
              </a:r>
            </a:p>
          </p:txBody>
        </p: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6563FFE9-9EFE-4DAB-878F-0C04648EF619}"/>
                </a:ext>
              </a:extLst>
            </p:cNvPr>
            <p:cNvCxnSpPr/>
            <p:nvPr/>
          </p:nvCxnSpPr>
          <p:spPr>
            <a:xfrm>
              <a:off x="3714355" y="6427718"/>
              <a:ext cx="793934" cy="0"/>
            </a:xfrm>
            <a:prstGeom prst="line">
              <a:avLst/>
            </a:prstGeom>
            <a:ln w="28575" cap="rnd">
              <a:solidFill>
                <a:srgbClr val="15526C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68106132-83AA-4FC8-92FE-A23E42EAD8F4}"/>
              </a:ext>
            </a:extLst>
          </p:cNvPr>
          <p:cNvGrpSpPr/>
          <p:nvPr/>
        </p:nvGrpSpPr>
        <p:grpSpPr>
          <a:xfrm>
            <a:off x="6625802" y="3010722"/>
            <a:ext cx="3138729" cy="3970687"/>
            <a:chOff x="2276155" y="4444211"/>
            <a:chExt cx="3138729" cy="3970687"/>
          </a:xfrm>
        </p:grpSpPr>
        <p:sp>
          <p:nvSpPr>
            <p:cNvPr id="53" name="Rectangle: Rounded Corners 52">
              <a:extLst>
                <a:ext uri="{FF2B5EF4-FFF2-40B4-BE49-F238E27FC236}">
                  <a16:creationId xmlns:a16="http://schemas.microsoft.com/office/drawing/2014/main" id="{3A0212F6-D204-47DD-91E2-189AED71EB3C}"/>
                </a:ext>
              </a:extLst>
            </p:cNvPr>
            <p:cNvSpPr>
              <a:spLocks/>
            </p:cNvSpPr>
            <p:nvPr/>
          </p:nvSpPr>
          <p:spPr>
            <a:xfrm rot="5400000">
              <a:off x="2931118" y="4444211"/>
              <a:ext cx="1828800" cy="18288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15526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F8725D12-7B90-4304-A6B1-2EF9E05C30C9}"/>
                </a:ext>
              </a:extLst>
            </p:cNvPr>
            <p:cNvSpPr/>
            <p:nvPr/>
          </p:nvSpPr>
          <p:spPr>
            <a:xfrm>
              <a:off x="2276155" y="6739038"/>
              <a:ext cx="3138729" cy="167586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algn="ctr">
                <a:spcAft>
                  <a:spcPts val="1200"/>
                </a:spcAft>
              </a:pPr>
              <a:r>
                <a:rPr lang="en-US" sz="2400" dirty="0">
                  <a:latin typeface="Roboto" panose="02000000000000000000" pitchFamily="2" charset="0"/>
                  <a:ea typeface="Roboto" panose="02000000000000000000" pitchFamily="2" charset="0"/>
                  <a:cs typeface="Roboto Light"/>
                </a:rPr>
                <a:t>Facial Protection</a:t>
              </a:r>
            </a:p>
          </p:txBody>
        </p: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36B68C10-1CD6-467F-82DE-2364012FCE74}"/>
                </a:ext>
              </a:extLst>
            </p:cNvPr>
            <p:cNvCxnSpPr/>
            <p:nvPr/>
          </p:nvCxnSpPr>
          <p:spPr>
            <a:xfrm>
              <a:off x="3448554" y="6614755"/>
              <a:ext cx="793934" cy="0"/>
            </a:xfrm>
            <a:prstGeom prst="line">
              <a:avLst/>
            </a:prstGeom>
            <a:ln w="28575" cap="rnd">
              <a:solidFill>
                <a:srgbClr val="15526C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73E6F971-AEF6-48E0-A92C-A0BA349F944F}"/>
              </a:ext>
            </a:extLst>
          </p:cNvPr>
          <p:cNvGrpSpPr/>
          <p:nvPr/>
        </p:nvGrpSpPr>
        <p:grpSpPr>
          <a:xfrm>
            <a:off x="3540585" y="3010722"/>
            <a:ext cx="3138729" cy="3970687"/>
            <a:chOff x="2276155" y="4444211"/>
            <a:chExt cx="3138729" cy="3970687"/>
          </a:xfrm>
        </p:grpSpPr>
        <p:sp>
          <p:nvSpPr>
            <p:cNvPr id="48" name="Rectangle: Rounded Corners 47">
              <a:extLst>
                <a:ext uri="{FF2B5EF4-FFF2-40B4-BE49-F238E27FC236}">
                  <a16:creationId xmlns:a16="http://schemas.microsoft.com/office/drawing/2014/main" id="{3B77F74F-9324-4D42-A0F0-C4C7598D3E3B}"/>
                </a:ext>
              </a:extLst>
            </p:cNvPr>
            <p:cNvSpPr>
              <a:spLocks/>
            </p:cNvSpPr>
            <p:nvPr/>
          </p:nvSpPr>
          <p:spPr>
            <a:xfrm rot="5400000">
              <a:off x="2931118" y="4444211"/>
              <a:ext cx="1828800" cy="18288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15526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F96F1551-EF27-4CEC-AB9C-D0C6799EF7DF}"/>
                </a:ext>
              </a:extLst>
            </p:cNvPr>
            <p:cNvSpPr/>
            <p:nvPr/>
          </p:nvSpPr>
          <p:spPr>
            <a:xfrm>
              <a:off x="2276155" y="6739038"/>
              <a:ext cx="3138729" cy="167586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algn="ctr">
                <a:spcAft>
                  <a:spcPts val="1200"/>
                </a:spcAft>
              </a:pPr>
              <a:r>
                <a:rPr lang="en-US" sz="2400" dirty="0">
                  <a:latin typeface="Roboto" panose="02000000000000000000" pitchFamily="2" charset="0"/>
                  <a:ea typeface="Roboto" panose="02000000000000000000" pitchFamily="2" charset="0"/>
                  <a:cs typeface="Roboto Light"/>
                </a:rPr>
                <a:t>Gloves</a:t>
              </a:r>
            </a:p>
          </p:txBody>
        </p: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9BF99B08-13C1-40F7-B91A-DBD111DB36B8}"/>
                </a:ext>
              </a:extLst>
            </p:cNvPr>
            <p:cNvCxnSpPr/>
            <p:nvPr/>
          </p:nvCxnSpPr>
          <p:spPr>
            <a:xfrm>
              <a:off x="3448554" y="6614755"/>
              <a:ext cx="793934" cy="0"/>
            </a:xfrm>
            <a:prstGeom prst="line">
              <a:avLst/>
            </a:prstGeom>
            <a:ln w="28575" cap="rnd">
              <a:solidFill>
                <a:srgbClr val="15526C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EDA6786B-2EFB-4C87-AF60-50CE8C0F4F71}"/>
              </a:ext>
            </a:extLst>
          </p:cNvPr>
          <p:cNvGrpSpPr/>
          <p:nvPr/>
        </p:nvGrpSpPr>
        <p:grpSpPr>
          <a:xfrm>
            <a:off x="401856" y="2995589"/>
            <a:ext cx="3138729" cy="3970687"/>
            <a:chOff x="2541956" y="4257174"/>
            <a:chExt cx="3138729" cy="3970687"/>
          </a:xfrm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4EF8A726-8E82-46E8-8BD1-A98D3ECA1E15}"/>
                </a:ext>
              </a:extLst>
            </p:cNvPr>
            <p:cNvSpPr>
              <a:spLocks/>
            </p:cNvSpPr>
            <p:nvPr/>
          </p:nvSpPr>
          <p:spPr>
            <a:xfrm rot="5400000">
              <a:off x="3196919" y="4257174"/>
              <a:ext cx="1828800" cy="18288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15526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EBD7A813-79BF-4E37-9E2E-DBB0A82B6839}"/>
                </a:ext>
              </a:extLst>
            </p:cNvPr>
            <p:cNvSpPr/>
            <p:nvPr/>
          </p:nvSpPr>
          <p:spPr>
            <a:xfrm>
              <a:off x="2541956" y="6552001"/>
              <a:ext cx="3138729" cy="167586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algn="ctr">
                <a:spcAft>
                  <a:spcPts val="1200"/>
                </a:spcAft>
              </a:pPr>
              <a:r>
                <a:rPr lang="en-US" sz="2400" dirty="0">
                  <a:latin typeface="Roboto" panose="02000000000000000000" pitchFamily="2" charset="0"/>
                  <a:ea typeface="Roboto" panose="02000000000000000000" pitchFamily="2" charset="0"/>
                  <a:cs typeface="Roboto Light"/>
                </a:rPr>
                <a:t>Hand Hygiene</a:t>
              </a:r>
            </a:p>
          </p:txBody>
        </p: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EB03978A-0BBE-469E-BEE7-99FDDFE2E431}"/>
                </a:ext>
              </a:extLst>
            </p:cNvPr>
            <p:cNvCxnSpPr/>
            <p:nvPr/>
          </p:nvCxnSpPr>
          <p:spPr>
            <a:xfrm>
              <a:off x="3714355" y="6427718"/>
              <a:ext cx="793934" cy="0"/>
            </a:xfrm>
            <a:prstGeom prst="line">
              <a:avLst/>
            </a:prstGeom>
            <a:ln w="28575" cap="rnd">
              <a:solidFill>
                <a:srgbClr val="15526C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64" name="Picture 63">
            <a:extLst>
              <a:ext uri="{FF2B5EF4-FFF2-40B4-BE49-F238E27FC236}">
                <a16:creationId xmlns:a16="http://schemas.microsoft.com/office/drawing/2014/main" id="{01042C97-9888-432D-8918-5001E23C33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695" y="2981325"/>
            <a:ext cx="1852668" cy="1858197"/>
          </a:xfrm>
          <a:prstGeom prst="rect">
            <a:avLst/>
          </a:prstGeom>
          <a:effectLst>
            <a:softEdge rad="114300"/>
          </a:effec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56160A7-4DE0-4AFF-ADEC-8C750672240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04" b="804"/>
          <a:stretch/>
        </p:blipFill>
        <p:spPr>
          <a:xfrm>
            <a:off x="7323227" y="3028903"/>
            <a:ext cx="1731428" cy="1795486"/>
          </a:xfrm>
          <a:prstGeom prst="rect">
            <a:avLst/>
          </a:prstGeom>
          <a:effectLst>
            <a:softEdge rad="101600"/>
          </a:effectLst>
        </p:spPr>
      </p:pic>
      <p:sp>
        <p:nvSpPr>
          <p:cNvPr id="65" name="Title 64">
            <a:extLst>
              <a:ext uri="{FF2B5EF4-FFF2-40B4-BE49-F238E27FC236}">
                <a16:creationId xmlns:a16="http://schemas.microsoft.com/office/drawing/2014/main" id="{2E307278-F991-4020-9DBA-884B53A8E6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2732" y="659088"/>
            <a:ext cx="15773400" cy="1988345"/>
          </a:xfrm>
        </p:spPr>
        <p:txBody>
          <a:bodyPr anchor="t"/>
          <a:lstStyle/>
          <a:p>
            <a:pPr algn="ctr"/>
            <a:r>
              <a:rPr lang="en-US" sz="5400" dirty="0"/>
              <a:t>Healthcare facility recommendations </a:t>
            </a:r>
            <a:br>
              <a:rPr lang="en-US" sz="5400" dirty="0"/>
            </a:br>
            <a:r>
              <a:rPr lang="en-US" sz="5400" dirty="0"/>
              <a:t>for Standard Precautions*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DB49522-2BAF-47FC-B88B-20ABA43BDC38}"/>
              </a:ext>
            </a:extLst>
          </p:cNvPr>
          <p:cNvSpPr txBox="1"/>
          <p:nvPr/>
        </p:nvSpPr>
        <p:spPr>
          <a:xfrm>
            <a:off x="14390766" y="9825335"/>
            <a:ext cx="38972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*epidemic and pandemic alert and response</a:t>
            </a:r>
            <a:endParaRPr lang="en-IN" sz="1200" dirty="0"/>
          </a:p>
          <a:p>
            <a:r>
              <a:rPr lang="en-US" sz="1200" dirty="0"/>
              <a:t>World Health Organization 2007</a:t>
            </a:r>
            <a:endParaRPr lang="en-IN" sz="1200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3BC1467-447D-4CE3-B2AF-C42D76176A0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1441" y="6794094"/>
            <a:ext cx="1653030" cy="1558915"/>
          </a:xfrm>
          <a:prstGeom prst="rect">
            <a:avLst/>
          </a:prstGeom>
          <a:effectLst>
            <a:softEdge rad="0"/>
          </a:effectLst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7B3E6D72-E7C6-44C4-9509-C812A5EB297A}"/>
              </a:ext>
            </a:extLst>
          </p:cNvPr>
          <p:cNvGrpSpPr/>
          <p:nvPr/>
        </p:nvGrpSpPr>
        <p:grpSpPr>
          <a:xfrm>
            <a:off x="9954084" y="3010722"/>
            <a:ext cx="3138729" cy="3970687"/>
            <a:chOff x="2276155" y="4444211"/>
            <a:chExt cx="3138729" cy="3970687"/>
          </a:xfrm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E0492AD4-172E-4254-A68F-1CB56ABE9FB6}"/>
                </a:ext>
              </a:extLst>
            </p:cNvPr>
            <p:cNvSpPr>
              <a:spLocks/>
            </p:cNvSpPr>
            <p:nvPr/>
          </p:nvSpPr>
          <p:spPr>
            <a:xfrm rot="5400000">
              <a:off x="2931118" y="4444211"/>
              <a:ext cx="1828800" cy="18288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15526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B2EB17E3-3D78-4B27-8B93-278E818C7F3B}"/>
                </a:ext>
              </a:extLst>
            </p:cNvPr>
            <p:cNvSpPr/>
            <p:nvPr/>
          </p:nvSpPr>
          <p:spPr>
            <a:xfrm>
              <a:off x="2276155" y="6739038"/>
              <a:ext cx="3138729" cy="167586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algn="ctr">
                <a:spcAft>
                  <a:spcPts val="1200"/>
                </a:spcAft>
              </a:pPr>
              <a:r>
                <a:rPr lang="en-US" sz="2400" dirty="0">
                  <a:latin typeface="Roboto" panose="02000000000000000000" pitchFamily="2" charset="0"/>
                  <a:ea typeface="Roboto" panose="02000000000000000000" pitchFamily="2" charset="0"/>
                  <a:cs typeface="Roboto Light"/>
                </a:rPr>
                <a:t>Gown</a:t>
              </a:r>
            </a:p>
          </p:txBody>
        </p: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FA6A0F53-F7FF-4CDB-899D-E17DA618973C}"/>
                </a:ext>
              </a:extLst>
            </p:cNvPr>
            <p:cNvCxnSpPr/>
            <p:nvPr/>
          </p:nvCxnSpPr>
          <p:spPr>
            <a:xfrm>
              <a:off x="3448554" y="6614755"/>
              <a:ext cx="793934" cy="0"/>
            </a:xfrm>
            <a:prstGeom prst="line">
              <a:avLst/>
            </a:prstGeom>
            <a:ln w="28575" cap="rnd">
              <a:solidFill>
                <a:srgbClr val="15526C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70" name="Picture 69">
            <a:extLst>
              <a:ext uri="{FF2B5EF4-FFF2-40B4-BE49-F238E27FC236}">
                <a16:creationId xmlns:a16="http://schemas.microsoft.com/office/drawing/2014/main" id="{9BF03380-931F-441C-A136-BDEB9FBD74F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35" b="16663"/>
          <a:stretch/>
        </p:blipFill>
        <p:spPr>
          <a:xfrm>
            <a:off x="10609047" y="3010721"/>
            <a:ext cx="1828800" cy="1828799"/>
          </a:xfrm>
          <a:prstGeom prst="rect">
            <a:avLst/>
          </a:prstGeom>
          <a:effectLst>
            <a:softEdge rad="88900"/>
          </a:effectLst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1292B117-345A-47E2-AD76-8139BCE47D93}"/>
              </a:ext>
            </a:extLst>
          </p:cNvPr>
          <p:cNvGrpSpPr/>
          <p:nvPr/>
        </p:nvGrpSpPr>
        <p:grpSpPr>
          <a:xfrm>
            <a:off x="13359744" y="2948581"/>
            <a:ext cx="3138729" cy="3970687"/>
            <a:chOff x="2276155" y="4444211"/>
            <a:chExt cx="3138729" cy="3970687"/>
          </a:xfrm>
        </p:grpSpPr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35C79CA6-99FC-42B0-AE24-2733DFCC0D7E}"/>
                </a:ext>
              </a:extLst>
            </p:cNvPr>
            <p:cNvSpPr>
              <a:spLocks/>
            </p:cNvSpPr>
            <p:nvPr/>
          </p:nvSpPr>
          <p:spPr>
            <a:xfrm rot="5400000">
              <a:off x="2931118" y="4444211"/>
              <a:ext cx="1828800" cy="18288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15526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D943067D-5088-48EF-A7AE-B2D642A24B69}"/>
                </a:ext>
              </a:extLst>
            </p:cNvPr>
            <p:cNvSpPr/>
            <p:nvPr/>
          </p:nvSpPr>
          <p:spPr>
            <a:xfrm>
              <a:off x="2276155" y="6739038"/>
              <a:ext cx="3138729" cy="167586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algn="ctr">
                <a:spcAft>
                  <a:spcPts val="1200"/>
                </a:spcAft>
              </a:pPr>
              <a:r>
                <a:rPr lang="en-US" sz="2000" dirty="0">
                  <a:latin typeface="Roboto" panose="02000000000000000000" pitchFamily="2" charset="0"/>
                </a:rPr>
                <a:t>Prevention of needle stick and injuries from other sharp instruments</a:t>
              </a:r>
              <a:endParaRPr lang="en-US" sz="2000" dirty="0">
                <a:latin typeface="Roboto" panose="02000000000000000000" pitchFamily="2" charset="0"/>
                <a:ea typeface="Roboto" panose="02000000000000000000" pitchFamily="2" charset="0"/>
                <a:cs typeface="Roboto Light"/>
              </a:endParaRPr>
            </a:p>
          </p:txBody>
        </p: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22577362-5BB1-4EC0-A865-C992054B4523}"/>
                </a:ext>
              </a:extLst>
            </p:cNvPr>
            <p:cNvCxnSpPr/>
            <p:nvPr/>
          </p:nvCxnSpPr>
          <p:spPr>
            <a:xfrm>
              <a:off x="3448554" y="6614755"/>
              <a:ext cx="793934" cy="0"/>
            </a:xfrm>
            <a:prstGeom prst="line">
              <a:avLst/>
            </a:prstGeom>
            <a:ln w="28575" cap="rnd">
              <a:solidFill>
                <a:srgbClr val="15526C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259044B6-C2ED-4328-988D-5C0A8C82875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11133" y="2919184"/>
            <a:ext cx="1852668" cy="1871891"/>
          </a:xfrm>
          <a:prstGeom prst="rect">
            <a:avLst/>
          </a:prstGeom>
          <a:effectLst>
            <a:softEdge rad="101600"/>
          </a:effectLst>
        </p:spPr>
      </p:pic>
      <p:pic>
        <p:nvPicPr>
          <p:cNvPr id="78" name="Picture 77">
            <a:extLst>
              <a:ext uri="{FF2B5EF4-FFF2-40B4-BE49-F238E27FC236}">
                <a16:creationId xmlns:a16="http://schemas.microsoft.com/office/drawing/2014/main" id="{AAB62C33-0836-4072-A10B-56D5F3E4CA6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21" t="19296" r="9407"/>
          <a:stretch/>
        </p:blipFill>
        <p:spPr>
          <a:xfrm>
            <a:off x="7412139" y="6641621"/>
            <a:ext cx="1854489" cy="1798188"/>
          </a:xfrm>
          <a:prstGeom prst="rect">
            <a:avLst/>
          </a:prstGeom>
          <a:effectLst>
            <a:softEdge rad="114300"/>
          </a:effectLst>
        </p:spPr>
      </p:pic>
      <p:grpSp>
        <p:nvGrpSpPr>
          <p:cNvPr id="34" name="Group 33">
            <a:extLst>
              <a:ext uri="{FF2B5EF4-FFF2-40B4-BE49-F238E27FC236}">
                <a16:creationId xmlns:a16="http://schemas.microsoft.com/office/drawing/2014/main" id="{93E1D9B9-ECC7-4554-8CB9-B22D4901EE1A}"/>
              </a:ext>
            </a:extLst>
          </p:cNvPr>
          <p:cNvGrpSpPr/>
          <p:nvPr/>
        </p:nvGrpSpPr>
        <p:grpSpPr>
          <a:xfrm>
            <a:off x="3602567" y="6567609"/>
            <a:ext cx="3138729" cy="3970687"/>
            <a:chOff x="2541956" y="4257174"/>
            <a:chExt cx="3138729" cy="3970687"/>
          </a:xfrm>
        </p:grpSpPr>
        <p:sp>
          <p:nvSpPr>
            <p:cNvPr id="35" name="Rectangle: Rounded Corners 34">
              <a:extLst>
                <a:ext uri="{FF2B5EF4-FFF2-40B4-BE49-F238E27FC236}">
                  <a16:creationId xmlns:a16="http://schemas.microsoft.com/office/drawing/2014/main" id="{4FCC16BE-D745-47C4-88CA-0BA0630133BE}"/>
                </a:ext>
              </a:extLst>
            </p:cNvPr>
            <p:cNvSpPr>
              <a:spLocks/>
            </p:cNvSpPr>
            <p:nvPr/>
          </p:nvSpPr>
          <p:spPr>
            <a:xfrm rot="5400000">
              <a:off x="3196919" y="4257174"/>
              <a:ext cx="1828800" cy="18288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15526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A826D09B-A3A3-4B4D-AD53-372D1653A6F2}"/>
                </a:ext>
              </a:extLst>
            </p:cNvPr>
            <p:cNvSpPr/>
            <p:nvPr/>
          </p:nvSpPr>
          <p:spPr>
            <a:xfrm>
              <a:off x="2541956" y="6552001"/>
              <a:ext cx="3138729" cy="167586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algn="ctr">
                <a:spcAft>
                  <a:spcPts val="1200"/>
                </a:spcAft>
              </a:pPr>
              <a:r>
                <a:rPr lang="en-US" sz="2400" dirty="0">
                  <a:latin typeface="Roboto" panose="02000000000000000000" pitchFamily="2" charset="0"/>
                  <a:ea typeface="Roboto" panose="02000000000000000000" pitchFamily="2" charset="0"/>
                  <a:cs typeface="Roboto Light"/>
                </a:rPr>
                <a:t>Environmental Cleaning</a:t>
              </a:r>
            </a:p>
          </p:txBody>
        </p: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957DB766-DC90-4428-B430-5245C174B9AF}"/>
                </a:ext>
              </a:extLst>
            </p:cNvPr>
            <p:cNvCxnSpPr/>
            <p:nvPr/>
          </p:nvCxnSpPr>
          <p:spPr>
            <a:xfrm>
              <a:off x="3714355" y="6427718"/>
              <a:ext cx="793934" cy="0"/>
            </a:xfrm>
            <a:prstGeom prst="line">
              <a:avLst/>
            </a:prstGeom>
            <a:ln w="28575" cap="rnd">
              <a:solidFill>
                <a:srgbClr val="15526C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1A24C2E4-7000-4C3A-8CC7-E582D4569FB7}"/>
              </a:ext>
            </a:extLst>
          </p:cNvPr>
          <p:cNvGrpSpPr/>
          <p:nvPr/>
        </p:nvGrpSpPr>
        <p:grpSpPr>
          <a:xfrm>
            <a:off x="392732" y="6567609"/>
            <a:ext cx="3138729" cy="3970687"/>
            <a:chOff x="2276155" y="4444211"/>
            <a:chExt cx="3138729" cy="3970687"/>
          </a:xfrm>
        </p:grpSpPr>
        <p:sp>
          <p:nvSpPr>
            <p:cNvPr id="30" name="Rectangle: Rounded Corners 29">
              <a:extLst>
                <a:ext uri="{FF2B5EF4-FFF2-40B4-BE49-F238E27FC236}">
                  <a16:creationId xmlns:a16="http://schemas.microsoft.com/office/drawing/2014/main" id="{D63CEBF7-E912-446F-A004-83E4433CC25E}"/>
                </a:ext>
              </a:extLst>
            </p:cNvPr>
            <p:cNvSpPr>
              <a:spLocks/>
            </p:cNvSpPr>
            <p:nvPr/>
          </p:nvSpPr>
          <p:spPr>
            <a:xfrm rot="5400000">
              <a:off x="2931118" y="4444211"/>
              <a:ext cx="1828800" cy="18288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15526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0CA0B517-8DB6-4988-9A37-A39AE1642A3D}"/>
                </a:ext>
              </a:extLst>
            </p:cNvPr>
            <p:cNvSpPr/>
            <p:nvPr/>
          </p:nvSpPr>
          <p:spPr>
            <a:xfrm>
              <a:off x="2276155" y="6739038"/>
              <a:ext cx="3138729" cy="167586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algn="ctr">
                <a:spcAft>
                  <a:spcPts val="1200"/>
                </a:spcAft>
              </a:pPr>
              <a:r>
                <a:rPr lang="en-US" sz="2400" dirty="0">
                  <a:latin typeface="Roboto" panose="02000000000000000000" pitchFamily="2" charset="0"/>
                  <a:ea typeface="Roboto" panose="02000000000000000000" pitchFamily="2" charset="0"/>
                  <a:cs typeface="Roboto Light"/>
                </a:rPr>
                <a:t>Respiratory Hygiene &amp; Cough Etiquette</a:t>
              </a:r>
            </a:p>
          </p:txBody>
        </p: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331A6C72-224B-4992-8385-7B27078E10A5}"/>
                </a:ext>
              </a:extLst>
            </p:cNvPr>
            <p:cNvCxnSpPr/>
            <p:nvPr/>
          </p:nvCxnSpPr>
          <p:spPr>
            <a:xfrm>
              <a:off x="3448554" y="6614755"/>
              <a:ext cx="793934" cy="0"/>
            </a:xfrm>
            <a:prstGeom prst="line">
              <a:avLst/>
            </a:prstGeom>
            <a:ln w="28575" cap="rnd">
              <a:solidFill>
                <a:srgbClr val="15526C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66" name="Picture 65">
            <a:extLst>
              <a:ext uri="{FF2B5EF4-FFF2-40B4-BE49-F238E27FC236}">
                <a16:creationId xmlns:a16="http://schemas.microsoft.com/office/drawing/2014/main" id="{44FAA128-4E30-489E-B368-FADB12F9F9E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700" y="6557964"/>
            <a:ext cx="1862716" cy="1857374"/>
          </a:xfrm>
          <a:prstGeom prst="rect">
            <a:avLst/>
          </a:prstGeom>
          <a:effectLst>
            <a:softEdge rad="1143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8FDF4FB-3690-4B4B-8B26-683ABD3035A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9754" y="6557964"/>
            <a:ext cx="1912456" cy="1857374"/>
          </a:xfrm>
          <a:prstGeom prst="rect">
            <a:avLst/>
          </a:prstGeom>
          <a:effectLst>
            <a:softEdge rad="127000"/>
          </a:effectLst>
        </p:spPr>
      </p:pic>
      <p:grpSp>
        <p:nvGrpSpPr>
          <p:cNvPr id="59" name="Group 58">
            <a:extLst>
              <a:ext uri="{FF2B5EF4-FFF2-40B4-BE49-F238E27FC236}">
                <a16:creationId xmlns:a16="http://schemas.microsoft.com/office/drawing/2014/main" id="{CF7089E6-7A28-4907-B6E1-B5332F42D1BA}"/>
              </a:ext>
            </a:extLst>
          </p:cNvPr>
          <p:cNvGrpSpPr/>
          <p:nvPr/>
        </p:nvGrpSpPr>
        <p:grpSpPr>
          <a:xfrm>
            <a:off x="13368102" y="6611009"/>
            <a:ext cx="3138729" cy="3970687"/>
            <a:chOff x="2541956" y="4257174"/>
            <a:chExt cx="3138729" cy="3970687"/>
          </a:xfrm>
        </p:grpSpPr>
        <p:sp>
          <p:nvSpPr>
            <p:cNvPr id="60" name="Rectangle: Rounded Corners 59">
              <a:extLst>
                <a:ext uri="{FF2B5EF4-FFF2-40B4-BE49-F238E27FC236}">
                  <a16:creationId xmlns:a16="http://schemas.microsoft.com/office/drawing/2014/main" id="{218F1C8E-65F0-401E-ADD7-9B03A8F43076}"/>
                </a:ext>
              </a:extLst>
            </p:cNvPr>
            <p:cNvSpPr>
              <a:spLocks/>
            </p:cNvSpPr>
            <p:nvPr/>
          </p:nvSpPr>
          <p:spPr>
            <a:xfrm rot="5400000">
              <a:off x="3196919" y="4257174"/>
              <a:ext cx="1828800" cy="18288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15526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3F233E2B-3C16-494D-ACF9-FADBBFAE237B}"/>
                </a:ext>
              </a:extLst>
            </p:cNvPr>
            <p:cNvSpPr/>
            <p:nvPr/>
          </p:nvSpPr>
          <p:spPr>
            <a:xfrm>
              <a:off x="2541956" y="6552001"/>
              <a:ext cx="3138729" cy="167586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algn="ctr">
                <a:spcAft>
                  <a:spcPts val="1200"/>
                </a:spcAft>
              </a:pPr>
              <a:r>
                <a:rPr lang="en-US" sz="2400" dirty="0">
                  <a:latin typeface="Roboto" panose="02000000000000000000" pitchFamily="2" charset="0"/>
                  <a:ea typeface="Roboto" panose="02000000000000000000" pitchFamily="2" charset="0"/>
                  <a:cs typeface="Roboto Light"/>
                </a:rPr>
                <a:t>Patient Care Equipment</a:t>
              </a:r>
            </a:p>
          </p:txBody>
        </p: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6EB1F7FD-AFE1-49DD-8D1D-D4479F68AB24}"/>
                </a:ext>
              </a:extLst>
            </p:cNvPr>
            <p:cNvCxnSpPr/>
            <p:nvPr/>
          </p:nvCxnSpPr>
          <p:spPr>
            <a:xfrm>
              <a:off x="3714355" y="6427718"/>
              <a:ext cx="793934" cy="0"/>
            </a:xfrm>
            <a:prstGeom prst="line">
              <a:avLst/>
            </a:prstGeom>
            <a:ln w="28575" cap="rnd">
              <a:solidFill>
                <a:srgbClr val="15526C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80" name="Picture 79">
            <a:extLst>
              <a:ext uri="{FF2B5EF4-FFF2-40B4-BE49-F238E27FC236}">
                <a16:creationId xmlns:a16="http://schemas.microsoft.com/office/drawing/2014/main" id="{DAC572BD-C5CC-41E3-BF7F-590F86A3495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4030612" y="6596695"/>
            <a:ext cx="1828799" cy="1828799"/>
          </a:xfrm>
          <a:prstGeom prst="rect">
            <a:avLst/>
          </a:prstGeom>
        </p:spPr>
      </p:pic>
      <p:pic>
        <p:nvPicPr>
          <p:cNvPr id="27650" name="Picture 2" descr="Image result for latex gloves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4339525" y="3114567"/>
            <a:ext cx="1608541" cy="1608541"/>
          </a:xfrm>
          <a:prstGeom prst="rect">
            <a:avLst/>
          </a:prstGeom>
          <a:noFill/>
        </p:spPr>
      </p:pic>
      <p:sp>
        <p:nvSpPr>
          <p:cNvPr id="58" name="Rectangle 57"/>
          <p:cNvSpPr/>
          <p:nvPr/>
        </p:nvSpPr>
        <p:spPr>
          <a:xfrm>
            <a:off x="3870960" y="2468880"/>
            <a:ext cx="9006840" cy="338328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TextBox 66"/>
          <p:cNvSpPr txBox="1"/>
          <p:nvPr/>
        </p:nvSpPr>
        <p:spPr>
          <a:xfrm>
            <a:off x="3882136" y="2485136"/>
            <a:ext cx="9966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Roboto"/>
              </a:rPr>
              <a:t>PPE</a:t>
            </a:r>
          </a:p>
        </p:txBody>
      </p:sp>
      <p:pic>
        <p:nvPicPr>
          <p:cNvPr id="56" name="Picture 55">
            <a:extLst>
              <a:ext uri="{FF2B5EF4-FFF2-40B4-BE49-F238E27FC236}">
                <a16:creationId xmlns:a16="http://schemas.microsoft.com/office/drawing/2014/main" id="{4DD78273-5DB4-4FB1-8FF1-6EEDD9185AC3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400" y="410133"/>
            <a:ext cx="1057217" cy="951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368318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151391-530E-4C3D-87A6-503EF8BFC7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6039" y="617554"/>
            <a:ext cx="15773400" cy="1988345"/>
          </a:xfrm>
        </p:spPr>
        <p:txBody>
          <a:bodyPr anchor="t"/>
          <a:lstStyle/>
          <a:p>
            <a:pPr algn="ctr"/>
            <a:r>
              <a:rPr lang="en-US" sz="5400" dirty="0"/>
              <a:t>Respiratory Hygiene and Cough Etiquette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20F93D-391F-4D1A-A205-29F9132A9D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3435" y="1988345"/>
            <a:ext cx="13196662" cy="7878819"/>
          </a:xfrm>
        </p:spPr>
        <p:txBody>
          <a:bodyPr/>
          <a:lstStyle/>
          <a:p>
            <a:r>
              <a:rPr lang="en-US" sz="2800" b="1" dirty="0"/>
              <a:t>Persons with respiratory symptoms should follow source control measures:</a:t>
            </a:r>
            <a:endParaRPr lang="en-IN" sz="2800" b="1" dirty="0"/>
          </a:p>
          <a:p>
            <a:pPr lvl="1"/>
            <a:r>
              <a:rPr lang="en-US" sz="2800" dirty="0"/>
              <a:t>Cover their nose and mouth when coughing/sneezing with tissue or mask</a:t>
            </a:r>
          </a:p>
          <a:p>
            <a:pPr lvl="1"/>
            <a:r>
              <a:rPr lang="en-US" sz="2800" dirty="0"/>
              <a:t> dispose off used tissues and masks</a:t>
            </a:r>
          </a:p>
          <a:p>
            <a:pPr lvl="1"/>
            <a:r>
              <a:rPr lang="en-US" sz="2800" dirty="0"/>
              <a:t>perform hand hygiene after contact with respiratory secretions</a:t>
            </a:r>
          </a:p>
          <a:p>
            <a:pPr lvl="1">
              <a:buNone/>
            </a:pPr>
            <a:endParaRPr lang="en-IN" sz="4000" dirty="0"/>
          </a:p>
          <a:p>
            <a:r>
              <a:rPr lang="en-US" sz="2800" b="1" dirty="0"/>
              <a:t>Health-care facilities should:</a:t>
            </a:r>
            <a:endParaRPr lang="en-IN" sz="2800" b="1" dirty="0"/>
          </a:p>
          <a:p>
            <a:pPr lvl="1"/>
            <a:r>
              <a:rPr lang="en-US" sz="2800" dirty="0"/>
              <a:t>Place acute febrile respiratory symptomatic patients </a:t>
            </a:r>
            <a:r>
              <a:rPr lang="en-US" sz="2800" b="1" dirty="0"/>
              <a:t>at least 1 metre (3 feet) away from others </a:t>
            </a:r>
            <a:r>
              <a:rPr lang="en-US" sz="2800" dirty="0"/>
              <a:t>in common waiting areas, if possible</a:t>
            </a:r>
            <a:endParaRPr lang="en-IN" sz="4000" dirty="0"/>
          </a:p>
          <a:p>
            <a:pPr lvl="1"/>
            <a:r>
              <a:rPr lang="en-US" sz="2800" dirty="0"/>
              <a:t>Post </a:t>
            </a:r>
            <a:r>
              <a:rPr lang="en-US" sz="2800" b="1" dirty="0"/>
              <a:t>visual alerts </a:t>
            </a:r>
            <a:r>
              <a:rPr lang="en-US" sz="2800" dirty="0"/>
              <a:t>at the entrance to health-care facilities instructing persons with respiratory symptoms to practice respiratory hygiene/cough etiquette</a:t>
            </a:r>
          </a:p>
          <a:p>
            <a:pPr lvl="1"/>
            <a:r>
              <a:rPr lang="en-US" sz="2800" b="1" dirty="0"/>
              <a:t>Make</a:t>
            </a:r>
            <a:r>
              <a:rPr lang="en-US" sz="2800" dirty="0"/>
              <a:t> </a:t>
            </a:r>
            <a:r>
              <a:rPr lang="en-US" sz="2800" b="1" dirty="0"/>
              <a:t>hand hygiene resources, tissues and masks available </a:t>
            </a:r>
            <a:r>
              <a:rPr lang="en-US" sz="2800" dirty="0"/>
              <a:t>in common areas and areas used for the evaluation of patients with respiratory illnesses.</a:t>
            </a:r>
            <a:endParaRPr lang="en-IN" sz="2800" dirty="0"/>
          </a:p>
          <a:p>
            <a:pPr lvl="1"/>
            <a:endParaRPr lang="en-IN" sz="4000" dirty="0"/>
          </a:p>
          <a:p>
            <a:pPr lvl="1"/>
            <a:endParaRPr lang="en-IN" sz="2800" dirty="0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A8912960-F35D-49D3-AC25-007972A6E4CB}"/>
              </a:ext>
            </a:extLst>
          </p:cNvPr>
          <p:cNvSpPr>
            <a:spLocks/>
          </p:cNvSpPr>
          <p:nvPr/>
        </p:nvSpPr>
        <p:spPr>
          <a:xfrm rot="5400000">
            <a:off x="14127479" y="4367610"/>
            <a:ext cx="3291841" cy="3030583"/>
          </a:xfrm>
          <a:prstGeom prst="roundRect">
            <a:avLst/>
          </a:prstGeom>
          <a:noFill/>
          <a:ln>
            <a:solidFill>
              <a:srgbClr val="0E37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56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5105366-92F1-4D31-977A-2F9F7383F1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20592" y="3932244"/>
            <a:ext cx="4375028" cy="3771576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DD78273-5DB4-4FB1-8FF1-6EEDD9185AC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400" y="410133"/>
            <a:ext cx="1057217" cy="951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093189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151391-530E-4C3D-87A6-503EF8BFC7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7565" y="444187"/>
            <a:ext cx="15773400" cy="1988345"/>
          </a:xfrm>
        </p:spPr>
        <p:txBody>
          <a:bodyPr anchor="t"/>
          <a:lstStyle/>
          <a:p>
            <a:pPr algn="ctr"/>
            <a:r>
              <a:rPr lang="en-US" sz="4800" dirty="0"/>
              <a:t>Hand Hygiene: </a:t>
            </a:r>
            <a:br>
              <a:rPr lang="en-US" sz="4800" dirty="0"/>
            </a:br>
            <a:r>
              <a:rPr lang="en-US" sz="4800" dirty="0" err="1"/>
              <a:t>HandRub</a:t>
            </a:r>
            <a:r>
              <a:rPr lang="en-US" sz="4800" dirty="0"/>
              <a:t> (Sanitizer) and </a:t>
            </a:r>
            <a:r>
              <a:rPr lang="en-US" sz="4800" dirty="0" err="1"/>
              <a:t>HandWash</a:t>
            </a:r>
            <a:endParaRPr lang="en-US" sz="48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/>
          <a:srcRect t="7150"/>
          <a:stretch>
            <a:fillRect/>
          </a:stretch>
        </p:blipFill>
        <p:spPr bwMode="auto">
          <a:xfrm>
            <a:off x="1287079" y="2438400"/>
            <a:ext cx="7063291" cy="78375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/>
          <a:srcRect t="7203"/>
          <a:stretch>
            <a:fillRect/>
          </a:stretch>
        </p:blipFill>
        <p:spPr bwMode="auto">
          <a:xfrm>
            <a:off x="8808304" y="2392680"/>
            <a:ext cx="7045781" cy="78478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Rectangle 9"/>
          <p:cNvSpPr/>
          <p:nvPr/>
        </p:nvSpPr>
        <p:spPr>
          <a:xfrm>
            <a:off x="9409351" y="9917668"/>
            <a:ext cx="8878649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dirty="0">
                <a:hlinkClick r:id="rId6"/>
              </a:rPr>
              <a:t>https://www.who.int/gpsc/5may/Hand_Hygiene_Why_How_and_When_Brochure.pdf?ua=1</a:t>
            </a:r>
            <a:r>
              <a:rPr lang="en-US" dirty="0"/>
              <a:t> 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/>
          <a:srcRect r="61548" b="94399"/>
          <a:stretch>
            <a:fillRect/>
          </a:stretch>
        </p:blipFill>
        <p:spPr bwMode="auto">
          <a:xfrm>
            <a:off x="3380039" y="2022869"/>
            <a:ext cx="2715961" cy="4727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5"/>
          <a:srcRect r="58595" b="94960"/>
          <a:stretch>
            <a:fillRect/>
          </a:stretch>
        </p:blipFill>
        <p:spPr bwMode="auto">
          <a:xfrm>
            <a:off x="11078112" y="2017217"/>
            <a:ext cx="2917288" cy="42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DD78273-5DB4-4FB1-8FF1-6EEDD9185AC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400" y="410133"/>
            <a:ext cx="1057217" cy="951494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16032480" y="4632538"/>
            <a:ext cx="1981199" cy="2792790"/>
            <a:chOff x="16032480" y="5562178"/>
            <a:chExt cx="1981199" cy="2792790"/>
          </a:xfrm>
        </p:grpSpPr>
        <p:sp>
          <p:nvSpPr>
            <p:cNvPr id="7" name="TextBox 6"/>
            <p:cNvSpPr txBox="1"/>
            <p:nvPr/>
          </p:nvSpPr>
          <p:spPr>
            <a:xfrm>
              <a:off x="16062961" y="5562178"/>
              <a:ext cx="1889760" cy="8925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600" b="1" dirty="0">
                  <a:solidFill>
                    <a:srgbClr val="15526C"/>
                  </a:solidFill>
                  <a:latin typeface="Roboto" panose="02000000000000000000" pitchFamily="2" charset="0"/>
                  <a:ea typeface="Roboto" panose="02000000000000000000" pitchFamily="2" charset="0"/>
                  <a:cs typeface="+mj-cs"/>
                </a:rPr>
                <a:t>Video on </a:t>
              </a:r>
              <a:r>
                <a:rPr lang="en-US" sz="2600" b="1" dirty="0" err="1">
                  <a:solidFill>
                    <a:srgbClr val="15526C"/>
                  </a:solidFill>
                  <a:latin typeface="Roboto" panose="02000000000000000000" pitchFamily="2" charset="0"/>
                  <a:ea typeface="Roboto" panose="02000000000000000000" pitchFamily="2" charset="0"/>
                  <a:cs typeface="+mj-cs"/>
                </a:rPr>
                <a:t>Handwash</a:t>
              </a:r>
              <a:r>
                <a:rPr lang="en-US" sz="2600" b="1" dirty="0">
                  <a:solidFill>
                    <a:srgbClr val="15526C"/>
                  </a:solidFill>
                  <a:latin typeface="Roboto" panose="02000000000000000000" pitchFamily="2" charset="0"/>
                  <a:ea typeface="Roboto" panose="02000000000000000000" pitchFamily="2" charset="0"/>
                  <a:cs typeface="+mj-cs"/>
                </a:rPr>
                <a:t> </a:t>
              </a:r>
            </a:p>
          </p:txBody>
        </p:sp>
        <p:pic>
          <p:nvPicPr>
            <p:cNvPr id="58373" name="Picture 5" descr="Video icon Royalty Free Vector Image - VectorStock"/>
            <p:cNvPicPr>
              <a:picLocks noChangeAspect="1" noChangeArrowheads="1"/>
            </p:cNvPicPr>
            <p:nvPr/>
          </p:nvPicPr>
          <p:blipFill>
            <a:blip r:embed="rId8" cstate="print"/>
            <a:srcRect l="5920" t="18364" r="6080" b="26229"/>
            <a:stretch>
              <a:fillRect/>
            </a:stretch>
          </p:blipFill>
          <p:spPr bwMode="auto">
            <a:xfrm>
              <a:off x="16032480" y="6537960"/>
              <a:ext cx="1981199" cy="1347215"/>
            </a:xfrm>
            <a:prstGeom prst="rect">
              <a:avLst/>
            </a:prstGeom>
            <a:noFill/>
          </p:spPr>
        </p:pic>
        <p:sp>
          <p:nvSpPr>
            <p:cNvPr id="12" name="TextBox 11"/>
            <p:cNvSpPr txBox="1"/>
            <p:nvPr/>
          </p:nvSpPr>
          <p:spPr>
            <a:xfrm>
              <a:off x="16078201" y="7954858"/>
              <a:ext cx="188976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solidFill>
                    <a:srgbClr val="15526C"/>
                  </a:solidFill>
                  <a:latin typeface="Roboto" panose="02000000000000000000" pitchFamily="2" charset="0"/>
                  <a:ea typeface="Roboto" panose="02000000000000000000" pitchFamily="2" charset="0"/>
                  <a:cs typeface="+mj-cs"/>
                </a:rPr>
                <a:t>Source: WHO</a:t>
              </a:r>
            </a:p>
          </p:txBody>
        </p:sp>
      </p:grpSp>
      <p:pic>
        <p:nvPicPr>
          <p:cNvPr id="3" name="Online Media 2" title="WHO: How to handwash? With soap and water">
            <a:hlinkClick r:id="" action="ppaction://media"/>
            <a:extLst>
              <a:ext uri="{FF2B5EF4-FFF2-40B4-BE49-F238E27FC236}">
                <a16:creationId xmlns:a16="http://schemas.microsoft.com/office/drawing/2014/main" id="{4BFE52A9-510E-417D-963B-654D502DBDC6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9"/>
          <a:stretch>
            <a:fillRect/>
          </a:stretch>
        </p:blipFill>
        <p:spPr>
          <a:xfrm>
            <a:off x="15932464" y="5459663"/>
            <a:ext cx="2255520" cy="1965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59914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151391-530E-4C3D-87A6-503EF8BFC7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6779" y="650394"/>
            <a:ext cx="15773400" cy="1988345"/>
          </a:xfrm>
        </p:spPr>
        <p:txBody>
          <a:bodyPr/>
          <a:lstStyle/>
          <a:p>
            <a:pPr algn="ctr"/>
            <a:r>
              <a:rPr lang="en-US" sz="5000" dirty="0"/>
              <a:t> Hand Hygiene: 5 Moments of Hand Hygiene</a:t>
            </a:r>
            <a:br>
              <a:rPr lang="en-IN" sz="5000" dirty="0"/>
            </a:br>
            <a:endParaRPr lang="en-US" sz="50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DD580EA-4DD5-483E-A186-380C48AB0C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9804" y="2454073"/>
            <a:ext cx="7587725" cy="6997867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2780B64A-9728-4329-A781-5A99D492225D}"/>
              </a:ext>
            </a:extLst>
          </p:cNvPr>
          <p:cNvSpPr/>
          <p:nvPr/>
        </p:nvSpPr>
        <p:spPr>
          <a:xfrm>
            <a:off x="0" y="9917668"/>
            <a:ext cx="856106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N" dirty="0">
                <a:hlinkClick r:id="rId4"/>
              </a:rPr>
              <a:t>https://www.who.int/gpsc/5may/Your_5_Moments_For_Hand_Hygiene_Poster.pdf?ua=1</a:t>
            </a:r>
            <a:endParaRPr lang="en-IN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0D20F93D-391F-4D1A-A205-29F9132A9D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32828" y="2151252"/>
            <a:ext cx="9444621" cy="7878819"/>
          </a:xfrm>
        </p:spPr>
        <p:txBody>
          <a:bodyPr/>
          <a:lstStyle/>
          <a:p>
            <a:pPr marL="0" indent="0">
              <a:lnSpc>
                <a:spcPct val="85000"/>
              </a:lnSpc>
              <a:spcBef>
                <a:spcPct val="30000"/>
              </a:spcBef>
              <a:buNone/>
            </a:pPr>
            <a:r>
              <a:rPr lang="en-US" altLang="en-US" sz="3600" b="1" dirty="0"/>
              <a:t>Before:</a:t>
            </a:r>
          </a:p>
          <a:p>
            <a:pPr lvl="1">
              <a:lnSpc>
                <a:spcPct val="85000"/>
              </a:lnSpc>
              <a:spcBef>
                <a:spcPct val="30000"/>
              </a:spcBef>
            </a:pPr>
            <a:r>
              <a:rPr lang="en-US" altLang="en-US" sz="2800" dirty="0"/>
              <a:t>Patient contact </a:t>
            </a:r>
          </a:p>
          <a:p>
            <a:pPr lvl="1">
              <a:lnSpc>
                <a:spcPct val="85000"/>
              </a:lnSpc>
              <a:spcBef>
                <a:spcPct val="30000"/>
              </a:spcBef>
            </a:pPr>
            <a:r>
              <a:rPr lang="en-US" altLang="en-US" sz="2800" dirty="0"/>
              <a:t>Donning gloves when inserting a CVC</a:t>
            </a:r>
          </a:p>
          <a:p>
            <a:pPr lvl="1">
              <a:lnSpc>
                <a:spcPct val="85000"/>
              </a:lnSpc>
              <a:spcBef>
                <a:spcPct val="30000"/>
              </a:spcBef>
            </a:pPr>
            <a:r>
              <a:rPr lang="en-US" altLang="en-US" sz="2800" dirty="0"/>
              <a:t>Inserting urinary catheters, peripheral vascular catheters, or other invasive devices that don’t require surgery</a:t>
            </a:r>
          </a:p>
          <a:p>
            <a:pPr lvl="1">
              <a:lnSpc>
                <a:spcPct val="85000"/>
              </a:lnSpc>
              <a:spcBef>
                <a:spcPct val="30000"/>
              </a:spcBef>
            </a:pPr>
            <a:endParaRPr lang="en-US" altLang="en-US" sz="2800" dirty="0"/>
          </a:p>
          <a:p>
            <a:pPr marL="0" indent="0">
              <a:lnSpc>
                <a:spcPct val="85000"/>
              </a:lnSpc>
              <a:spcBef>
                <a:spcPct val="30000"/>
              </a:spcBef>
              <a:buNone/>
            </a:pPr>
            <a:r>
              <a:rPr lang="en-US" altLang="en-US" sz="3600" b="1" dirty="0"/>
              <a:t>After:</a:t>
            </a:r>
          </a:p>
          <a:p>
            <a:pPr lvl="1">
              <a:lnSpc>
                <a:spcPct val="85000"/>
              </a:lnSpc>
              <a:spcBef>
                <a:spcPct val="30000"/>
              </a:spcBef>
            </a:pPr>
            <a:r>
              <a:rPr lang="en-US" altLang="en-US" sz="2800" dirty="0"/>
              <a:t>Contact with a patient’s skin </a:t>
            </a:r>
          </a:p>
          <a:p>
            <a:pPr lvl="1">
              <a:lnSpc>
                <a:spcPct val="85000"/>
              </a:lnSpc>
              <a:spcBef>
                <a:spcPct val="30000"/>
              </a:spcBef>
            </a:pPr>
            <a:r>
              <a:rPr lang="en-US" altLang="en-US" sz="2800" dirty="0"/>
              <a:t>Contact with body fluids or excretions, non-intact skin, wound dressings</a:t>
            </a:r>
          </a:p>
          <a:p>
            <a:pPr lvl="1">
              <a:lnSpc>
                <a:spcPct val="85000"/>
              </a:lnSpc>
              <a:spcBef>
                <a:spcPct val="30000"/>
              </a:spcBef>
            </a:pPr>
            <a:r>
              <a:rPr lang="en-US" altLang="en-US" sz="2800" dirty="0"/>
              <a:t>Removing gloves</a:t>
            </a:r>
          </a:p>
          <a:p>
            <a:pPr lvl="1"/>
            <a:r>
              <a:rPr lang="en-US" sz="2800" dirty="0"/>
              <a:t>when touching blood, body fluids, secretions, excretions, mucous membranes, </a:t>
            </a:r>
            <a:r>
              <a:rPr lang="en-US" sz="2800" dirty="0" err="1"/>
              <a:t>nonintact</a:t>
            </a:r>
            <a:r>
              <a:rPr lang="en-US" sz="2800" dirty="0"/>
              <a:t> skin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DD78273-5DB4-4FB1-8FF1-6EEDD9185AC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400" y="410133"/>
            <a:ext cx="1057217" cy="951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052277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AB45A142-4255-493C-8284-5D566C121B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505326" y="481765"/>
            <a:ext cx="6498460" cy="9269328"/>
          </a:xfrm>
          <a:prstGeom prst="rect">
            <a:avLst/>
          </a:prstGeom>
          <a:solidFill>
            <a:srgbClr val="404040">
              <a:alpha val="89804"/>
            </a:srgbClr>
          </a:solidFill>
          <a:ln w="127000" cap="sq" cmpd="thinThick">
            <a:solidFill>
              <a:srgbClr val="595959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31BBB12-0151-4E83-8CA9-CABD24861BE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41835" y="5082271"/>
            <a:ext cx="5486400" cy="785129"/>
          </a:xfrm>
        </p:spPr>
        <p:txBody>
          <a:bodyPr>
            <a:normAutofit fontScale="92500"/>
          </a:bodyPr>
          <a:lstStyle/>
          <a:p>
            <a:pPr algn="ctr"/>
            <a:r>
              <a:rPr lang="en-US" sz="5000" b="1" dirty="0">
                <a:solidFill>
                  <a:srgbClr val="FFFFFF"/>
                </a:solidFill>
              </a:rPr>
              <a:t>PPE for COVID-19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38FB9660-F42F-4313-BBC4-47C007FE48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786689" y="5865400"/>
            <a:ext cx="3880185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A picture containing room&#10;&#10;Description automatically generated">
            <a:extLst>
              <a:ext uri="{FF2B5EF4-FFF2-40B4-BE49-F238E27FC236}">
                <a16:creationId xmlns:a16="http://schemas.microsoft.com/office/drawing/2014/main" id="{45723070-1F47-4D18-A1B9-7451733C7CD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16000"/>
                    </a14:imgEffect>
                    <a14:imgEffect>
                      <a14:saturation sat="92000"/>
                    </a14:imgEffect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154" t="48978" r="22472" b="14713"/>
          <a:stretch/>
        </p:blipFill>
        <p:spPr>
          <a:xfrm>
            <a:off x="10317480" y="3011529"/>
            <a:ext cx="3886200" cy="383340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DD78273-5DB4-4FB1-8FF1-6EEDD9185AC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400" y="410133"/>
            <a:ext cx="1057217" cy="951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04387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903250F4-6A1D-4D5E-86C2-AFF5352FB3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42570" y="1074711"/>
            <a:ext cx="2619375" cy="509587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7151391-530E-4C3D-87A6-503EF8BFC7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7565" y="692317"/>
            <a:ext cx="15773400" cy="1988345"/>
          </a:xfrm>
        </p:spPr>
        <p:txBody>
          <a:bodyPr anchor="t"/>
          <a:lstStyle/>
          <a:p>
            <a:pPr algn="ctr"/>
            <a:r>
              <a:rPr lang="en-US" dirty="0"/>
              <a:t>PPE for COVID-19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10855567" y="5966847"/>
            <a:ext cx="2782941" cy="2431143"/>
            <a:chOff x="10096150" y="6819237"/>
            <a:chExt cx="2782941" cy="2431143"/>
          </a:xfrm>
        </p:grpSpPr>
        <p:pic>
          <p:nvPicPr>
            <p:cNvPr id="13" name="Picture 6" descr="Image result for document icon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10096150" y="6819237"/>
              <a:ext cx="2782941" cy="2431143"/>
            </a:xfrm>
            <a:prstGeom prst="rect">
              <a:avLst/>
            </a:prstGeom>
            <a:noFill/>
          </p:spPr>
        </p:pic>
        <p:sp>
          <p:nvSpPr>
            <p:cNvPr id="10" name="Rectangle 9"/>
            <p:cNvSpPr/>
            <p:nvPr/>
          </p:nvSpPr>
          <p:spPr>
            <a:xfrm>
              <a:off x="10670583" y="7367011"/>
              <a:ext cx="1637818" cy="147732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en-US" b="1" dirty="0"/>
                <a:t>WHO Recommended PPE during COVID-19 outbreak </a:t>
              </a:r>
            </a:p>
          </p:txBody>
        </p:sp>
      </p:grpSp>
      <p:sp>
        <p:nvSpPr>
          <p:cNvPr id="11" name="Rectangle 10"/>
          <p:cNvSpPr/>
          <p:nvPr/>
        </p:nvSpPr>
        <p:spPr>
          <a:xfrm>
            <a:off x="13313044" y="6633654"/>
            <a:ext cx="399856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5"/>
              </a:rPr>
              <a:t>https://apps.who.int/iris/bitstream/handle/10665/331498/WHO-2019-nCoV-IPCPPE_use-2020.2-eng.pdf</a:t>
            </a:r>
            <a:endParaRPr lang="en-US" dirty="0"/>
          </a:p>
          <a:p>
            <a:r>
              <a:rPr lang="en-US" b="1" dirty="0"/>
              <a:t>(Table 1)</a:t>
            </a:r>
          </a:p>
        </p:txBody>
      </p:sp>
      <p:sp>
        <p:nvSpPr>
          <p:cNvPr id="16" name="Content Placeholder 15"/>
          <p:cNvSpPr>
            <a:spLocks noGrp="1"/>
          </p:cNvSpPr>
          <p:nvPr>
            <p:ph idx="1"/>
          </p:nvPr>
        </p:nvSpPr>
        <p:spPr>
          <a:xfrm>
            <a:off x="990600" y="2843293"/>
            <a:ext cx="9144000" cy="6342062"/>
          </a:xfrm>
        </p:spPr>
        <p:txBody>
          <a:bodyPr/>
          <a:lstStyle/>
          <a:p>
            <a:r>
              <a:rPr lang="en-US" sz="2800" dirty="0"/>
              <a:t>Medical mask (triple layer)</a:t>
            </a:r>
          </a:p>
          <a:p>
            <a:r>
              <a:rPr lang="en-US" sz="2800" dirty="0"/>
              <a:t>Coveralls/Gown; Apron</a:t>
            </a:r>
          </a:p>
          <a:p>
            <a:r>
              <a:rPr lang="en-US" sz="2800" dirty="0"/>
              <a:t>Gloves  </a:t>
            </a:r>
          </a:p>
          <a:p>
            <a:r>
              <a:rPr lang="en-US" sz="2800" dirty="0"/>
              <a:t>Eye protection (goggles or face shield)</a:t>
            </a:r>
          </a:p>
          <a:p>
            <a:r>
              <a:rPr lang="en-US" sz="2800" dirty="0"/>
              <a:t>Respirator N95 or FFP2 standard, or equivalent</a:t>
            </a:r>
          </a:p>
          <a:p>
            <a:r>
              <a:rPr lang="en-US" sz="2800" dirty="0"/>
              <a:t>Heavy duty gloves &amp; Boots or closed work shoes (for cleaners)</a:t>
            </a:r>
          </a:p>
          <a:p>
            <a:r>
              <a:rPr lang="en-US" sz="2800" dirty="0"/>
              <a:t>Shoe covers</a:t>
            </a:r>
          </a:p>
          <a:p>
            <a:endParaRPr lang="en-US" sz="2800" dirty="0"/>
          </a:p>
        </p:txBody>
      </p:sp>
      <p:sp>
        <p:nvSpPr>
          <p:cNvPr id="9" name="Rectangle 8"/>
          <p:cNvSpPr/>
          <p:nvPr/>
        </p:nvSpPr>
        <p:spPr>
          <a:xfrm>
            <a:off x="11310597" y="8841332"/>
            <a:ext cx="538107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/>
              <a:t>Section 5: PPEs to be used in different settings</a:t>
            </a:r>
          </a:p>
          <a:p>
            <a:r>
              <a:rPr lang="en-US" dirty="0">
                <a:hlinkClick r:id="rId6"/>
              </a:rPr>
              <a:t>https://www.mohfw.gov.in/pdf/GuidelinesonrationaluseofPersonalProtectiveEquipment.pdf</a:t>
            </a:r>
            <a:r>
              <a:rPr lang="en-US" dirty="0"/>
              <a:t> 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8807207" y="7855857"/>
            <a:ext cx="2782941" cy="2431143"/>
            <a:chOff x="10096150" y="6819237"/>
            <a:chExt cx="2782941" cy="2431143"/>
          </a:xfrm>
        </p:grpSpPr>
        <p:pic>
          <p:nvPicPr>
            <p:cNvPr id="17" name="Picture 6" descr="Image result for document icon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10096150" y="6819237"/>
              <a:ext cx="2782941" cy="2431143"/>
            </a:xfrm>
            <a:prstGeom prst="rect">
              <a:avLst/>
            </a:prstGeom>
            <a:noFill/>
          </p:spPr>
        </p:pic>
        <p:sp>
          <p:nvSpPr>
            <p:cNvPr id="18" name="Rectangle 17"/>
            <p:cNvSpPr/>
            <p:nvPr/>
          </p:nvSpPr>
          <p:spPr>
            <a:xfrm>
              <a:off x="10670583" y="7367011"/>
              <a:ext cx="1637818" cy="147732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en-US" b="1" dirty="0" err="1"/>
                <a:t>MoHFW</a:t>
              </a:r>
              <a:r>
                <a:rPr lang="en-US" b="1" dirty="0"/>
                <a:t>  COVID-19 Guidelines on rational use of PPE</a:t>
              </a:r>
            </a:p>
          </p:txBody>
        </p:sp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4DD78273-5DB4-4FB1-8FF1-6EEDD9185AC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400" y="410133"/>
            <a:ext cx="1057217" cy="951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863270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1370</TotalTime>
  <Words>3271</Words>
  <Application>Microsoft Office PowerPoint</Application>
  <PresentationFormat>Custom</PresentationFormat>
  <Paragraphs>433</Paragraphs>
  <Slides>38</Slides>
  <Notes>36</Notes>
  <HiddenSlides>0</HiddenSlides>
  <MMClips>3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44" baseType="lpstr">
      <vt:lpstr>Arial</vt:lpstr>
      <vt:lpstr>Calibri</vt:lpstr>
      <vt:lpstr>Roboto</vt:lpstr>
      <vt:lpstr>Wingdings</vt:lpstr>
      <vt:lpstr>Wingdings 2</vt:lpstr>
      <vt:lpstr>Office Theme</vt:lpstr>
      <vt:lpstr>Module 2: Infection Prevention and Control (IPC)</vt:lpstr>
      <vt:lpstr>What are Standard Precautions?</vt:lpstr>
      <vt:lpstr>Components of Standard Precautions*</vt:lpstr>
      <vt:lpstr>Healthcare facility recommendations  for Standard Precautions*</vt:lpstr>
      <vt:lpstr>Respiratory Hygiene and Cough Etiquette</vt:lpstr>
      <vt:lpstr>Hand Hygiene:  HandRub (Sanitizer) and HandWash</vt:lpstr>
      <vt:lpstr> Hand Hygiene: 5 Moments of Hand Hygiene </vt:lpstr>
      <vt:lpstr>PowerPoint Presentation</vt:lpstr>
      <vt:lpstr>PPE for COVID-19</vt:lpstr>
      <vt:lpstr>Gloves</vt:lpstr>
      <vt:lpstr> Facial Protection  (Eyes, Nose and Mouth) </vt:lpstr>
      <vt:lpstr> Masks</vt:lpstr>
      <vt:lpstr> Gown </vt:lpstr>
      <vt:lpstr> Donning PPE </vt:lpstr>
      <vt:lpstr>        Doffing PPE </vt:lpstr>
      <vt:lpstr>PowerPoint Presentation</vt:lpstr>
      <vt:lpstr> Rational Use of PPE </vt:lpstr>
      <vt:lpstr>PowerPoint Presentation</vt:lpstr>
      <vt:lpstr> Cleaning Agents and Disinfectants </vt:lpstr>
      <vt:lpstr> Environmental Cleaning </vt:lpstr>
      <vt:lpstr>Can You identify the high touch points in this ICU?</vt:lpstr>
      <vt:lpstr>Can You identify the high touch points in this ICU?</vt:lpstr>
      <vt:lpstr> Cleaning Guidelines for Clinical Area</vt:lpstr>
      <vt:lpstr> Cleaning and Disinfection of  Medical Equipment</vt:lpstr>
      <vt:lpstr> Cleaning and Disinfection of  Medical Equipment</vt:lpstr>
      <vt:lpstr> Cleaning Guidelines for Non-Clinical Area</vt:lpstr>
      <vt:lpstr>Cleaning and Disinfection of Linen  </vt:lpstr>
      <vt:lpstr>Cleaning of Toilets</vt:lpstr>
      <vt:lpstr> Frequency of Cleaning of Surfaces</vt:lpstr>
      <vt:lpstr>PowerPoint Presentation</vt:lpstr>
      <vt:lpstr>Bio-Medical Waste Management  for COVID-19</vt:lpstr>
      <vt:lpstr>Bio-Medical Waste Management for COVID-19</vt:lpstr>
      <vt:lpstr>Bio-Medical Waste Management for COVID-19</vt:lpstr>
      <vt:lpstr>PowerPoint Presentation</vt:lpstr>
      <vt:lpstr>Other Standard Precautions: Accidental exposure to blood or body fluids  </vt:lpstr>
      <vt:lpstr>Other Standard Precautions: Prevention of needle stick and injuries from other sharp instruments 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</dc:title>
  <dc:creator>Rahirajitha</dc:creator>
  <cp:lastModifiedBy>BCP-1</cp:lastModifiedBy>
  <cp:revision>270</cp:revision>
  <dcterms:created xsi:type="dcterms:W3CDTF">2020-03-20T10:12:21Z</dcterms:created>
  <dcterms:modified xsi:type="dcterms:W3CDTF">2020-03-31T03:43:10Z</dcterms:modified>
</cp:coreProperties>
</file>