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7" r:id="rId2"/>
    <p:sldId id="286" r:id="rId3"/>
    <p:sldId id="256" r:id="rId4"/>
    <p:sldId id="285" r:id="rId5"/>
    <p:sldId id="258" r:id="rId6"/>
    <p:sldId id="267" r:id="rId7"/>
    <p:sldId id="271" r:id="rId8"/>
    <p:sldId id="268" r:id="rId9"/>
    <p:sldId id="272" r:id="rId10"/>
    <p:sldId id="275" r:id="rId11"/>
    <p:sldId id="274" r:id="rId12"/>
    <p:sldId id="269" r:id="rId13"/>
    <p:sldId id="273" r:id="rId14"/>
    <p:sldId id="279" r:id="rId15"/>
    <p:sldId id="280" r:id="rId16"/>
    <p:sldId id="281" r:id="rId17"/>
    <p:sldId id="276" r:id="rId18"/>
    <p:sldId id="278" r:id="rId19"/>
    <p:sldId id="277" r:id="rId20"/>
    <p:sldId id="287" r:id="rId21"/>
    <p:sldId id="265" r:id="rId22"/>
    <p:sldId id="266" r:id="rId23"/>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95959"/>
    <a:srgbClr val="0E374A"/>
    <a:srgbClr val="15526C"/>
    <a:srgbClr val="1F769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809" autoAdjust="0"/>
    <p:restoredTop sz="96852" autoAdjust="0"/>
  </p:normalViewPr>
  <p:slideViewPr>
    <p:cSldViewPr snapToGrid="0">
      <p:cViewPr varScale="1">
        <p:scale>
          <a:sx n="54" d="100"/>
          <a:sy n="54" d="100"/>
        </p:scale>
        <p:origin x="-485" y="197"/>
      </p:cViewPr>
      <p:guideLst>
        <p:guide orient="horz" pos="3240"/>
        <p:guide pos="5760"/>
      </p:guideLst>
    </p:cSldViewPr>
  </p:slideViewPr>
  <p:notesTextViewPr>
    <p:cViewPr>
      <p:scale>
        <a:sx n="1" d="1"/>
        <a:sy n="1" d="1"/>
      </p:scale>
      <p:origin x="0" y="0"/>
    </p:cViewPr>
  </p:notesTextViewPr>
  <p:notesViewPr>
    <p:cSldViewPr snapToGrid="0">
      <p:cViewPr varScale="1">
        <p:scale>
          <a:sx n="64" d="100"/>
          <a:sy n="64" d="100"/>
        </p:scale>
        <p:origin x="-3144"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DD370D5-7764-4D7A-9158-2BD7E66CBB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6B96D1A7-B75B-4E91-812B-2B5A7A4DD4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953A5B-4339-4A02-B139-F3EE28F95C2B}" type="datetimeFigureOut">
              <a:rPr lang="en-US" smtClean="0"/>
              <a:pPr/>
              <a:t>3/30/2020</a:t>
            </a:fld>
            <a:endParaRPr lang="en-US"/>
          </a:p>
        </p:txBody>
      </p:sp>
      <p:sp>
        <p:nvSpPr>
          <p:cNvPr id="4" name="Footer Placeholder 3">
            <a:extLst>
              <a:ext uri="{FF2B5EF4-FFF2-40B4-BE49-F238E27FC236}">
                <a16:creationId xmlns="" xmlns:a16="http://schemas.microsoft.com/office/drawing/2014/main" id="{33419592-4F16-4F8C-9475-B3DAC17D32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9A8BEE42-0687-4DDE-A4CE-2494FB8C54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745129-695F-482E-A259-141FC84AEF1B}" type="slidenum">
              <a:rPr lang="en-US" smtClean="0"/>
              <a:pPr/>
              <a:t>‹#›</a:t>
            </a:fld>
            <a:endParaRPr lang="en-US"/>
          </a:p>
        </p:txBody>
      </p:sp>
    </p:spTree>
    <p:extLst>
      <p:ext uri="{BB962C8B-B14F-4D97-AF65-F5344CB8AC3E}">
        <p14:creationId xmlns="" xmlns:p14="http://schemas.microsoft.com/office/powerpoint/2010/main" val="1944346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5760D-A19C-41F2-A7A1-8831AC164AE6}" type="datetimeFigureOut">
              <a:rPr lang="en-US" smtClean="0"/>
              <a:pPr/>
              <a:t>3/30/2020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6B0B89-5423-416D-B3EE-B17766C03F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sz="3200"/>
            </a:pPr>
            <a:endParaRPr lang="en-US" dirty="0" smtClean="0"/>
          </a:p>
        </p:txBody>
      </p:sp>
      <p:sp>
        <p:nvSpPr>
          <p:cNvPr id="4" name="Slide Number Placeholder 3"/>
          <p:cNvSpPr>
            <a:spLocks noGrp="1"/>
          </p:cNvSpPr>
          <p:nvPr>
            <p:ph type="sldNum" sz="quarter" idx="10"/>
          </p:nvPr>
        </p:nvSpPr>
        <p:spPr/>
        <p:txBody>
          <a:bodyPr/>
          <a:lstStyle/>
          <a:p>
            <a:fld id="{BF6B0B89-5423-416D-B3EE-B17766C03F3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sz="3200"/>
            </a:pPr>
            <a:endParaRPr lang="en-US" dirty="0" smtClean="0"/>
          </a:p>
        </p:txBody>
      </p:sp>
      <p:sp>
        <p:nvSpPr>
          <p:cNvPr id="4" name="Slide Number Placeholder 3"/>
          <p:cNvSpPr>
            <a:spLocks noGrp="1"/>
          </p:cNvSpPr>
          <p:nvPr>
            <p:ph type="sldNum" sz="quarter" idx="10"/>
          </p:nvPr>
        </p:nvSpPr>
        <p:spPr/>
        <p:txBody>
          <a:bodyPr/>
          <a:lstStyle/>
          <a:p>
            <a:fld id="{BF6B0B89-5423-416D-B3EE-B17766C03F3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B0B89-5423-416D-B3EE-B17766C03F3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83545"/>
            <a:ext cx="10058400" cy="3581400"/>
          </a:xfrm>
        </p:spPr>
        <p:txBody>
          <a:bodyPr anchor="b">
            <a:normAutofit/>
          </a:bodyPr>
          <a:lstStyle>
            <a:lvl1pPr algn="l">
              <a:lnSpc>
                <a:spcPct val="100000"/>
              </a:lnSpc>
              <a:defRPr sz="6000" b="1">
                <a:solidFill>
                  <a:srgbClr val="15526C"/>
                </a:solidFill>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5403057"/>
            <a:ext cx="8229600" cy="2483643"/>
          </a:xfrm>
        </p:spPr>
        <p:txBody>
          <a:bodyPr>
            <a:normAutofit/>
          </a:bodyPr>
          <a:lstStyle>
            <a:lvl1pPr marL="0" indent="0" algn="l">
              <a:lnSpc>
                <a:spcPts val="4200"/>
              </a:lnSpc>
              <a:spcBef>
                <a:spcPts val="0"/>
              </a:spcBef>
              <a:buNone/>
              <a:defRPr sz="2600">
                <a:solidFill>
                  <a:schemeClr val="tx1">
                    <a:lumMod val="65000"/>
                    <a:lumOff val="35000"/>
                  </a:schemeClr>
                </a:solidFill>
                <a:latin typeface="Roboto" panose="02000000000000000000" pitchFamily="2" charset="0"/>
                <a:ea typeface="Roboto" panose="02000000000000000000"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A3AC3F-7C82-4917-9CB2-CA509F8E255E}"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262761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A3AC3F-7C82-4917-9CB2-CA509F8E255E}"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218846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A3AC3F-7C82-4917-9CB2-CA509F8E255E}"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357238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A3AC3F-7C82-4917-9CB2-CA509F8E255E}"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300601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A3AC3F-7C82-4917-9CB2-CA509F8E255E}"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99589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A3AC3F-7C82-4917-9CB2-CA509F8E255E}"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243619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A3AC3F-7C82-4917-9CB2-CA509F8E255E}"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334521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0" y="2855603"/>
            <a:ext cx="8258116" cy="1988345"/>
          </a:xfrm>
        </p:spPr>
        <p:txBody>
          <a:bodyPr/>
          <a:lstStyle>
            <a:lvl1pPr>
              <a:defRPr sz="4400"/>
            </a:lvl1pPr>
          </a:lstStyle>
          <a:p>
            <a:r>
              <a:rPr lang="en-US" dirty="0"/>
              <a:t>Click to edit Master title style</a:t>
            </a:r>
          </a:p>
        </p:txBody>
      </p:sp>
      <p:sp>
        <p:nvSpPr>
          <p:cNvPr id="3" name="Date Placeholder 2"/>
          <p:cNvSpPr>
            <a:spLocks noGrp="1"/>
          </p:cNvSpPr>
          <p:nvPr>
            <p:ph type="dt" sz="half" idx="10"/>
          </p:nvPr>
        </p:nvSpPr>
        <p:spPr/>
        <p:txBody>
          <a:bodyPr/>
          <a:lstStyle/>
          <a:p>
            <a:fld id="{D8A3AC3F-7C82-4917-9CB2-CA509F8E255E}"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E88D6-2B5E-489F-A74C-0C51E778CC99}" type="slidenum">
              <a:rPr lang="en-US" smtClean="0"/>
              <a:pPr/>
              <a:t>‹#›</a:t>
            </a:fld>
            <a:endParaRPr lang="en-US"/>
          </a:p>
        </p:txBody>
      </p:sp>
      <p:sp>
        <p:nvSpPr>
          <p:cNvPr id="7" name="Content Placeholder 2">
            <a:extLst>
              <a:ext uri="{FF2B5EF4-FFF2-40B4-BE49-F238E27FC236}">
                <a16:creationId xmlns="" xmlns:a16="http://schemas.microsoft.com/office/drawing/2014/main" id="{095DB65D-0B8A-4546-8C64-7EBCAD0DB00A}"/>
              </a:ext>
            </a:extLst>
          </p:cNvPr>
          <p:cNvSpPr>
            <a:spLocks noGrp="1"/>
          </p:cNvSpPr>
          <p:nvPr>
            <p:ph idx="1"/>
          </p:nvPr>
        </p:nvSpPr>
        <p:spPr>
          <a:xfrm>
            <a:off x="9144000" y="5057775"/>
            <a:ext cx="8258116" cy="3452227"/>
          </a:xfrm>
        </p:spPr>
        <p:txBody>
          <a:bodyPr>
            <a:noAutofit/>
          </a:bodyPr>
          <a:lstStyle>
            <a:lvl1pPr>
              <a:buClr>
                <a:srgbClr val="15526C"/>
              </a:buClr>
              <a:buSzPct val="12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27035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3AC3F-7C82-4917-9CB2-CA509F8E255E}"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294036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D8A3AC3F-7C82-4917-9CB2-CA509F8E255E}"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126796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D8A3AC3F-7C82-4917-9CB2-CA509F8E255E}"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400023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23888"/>
            <a:ext cx="15773400" cy="1988345"/>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914400" y="2873773"/>
            <a:ext cx="9144000" cy="634206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8A3AC3F-7C82-4917-9CB2-CA509F8E255E}" type="datetimeFigureOut">
              <a:rPr lang="en-US" smtClean="0"/>
              <a:pPr/>
              <a:t>3/30/2020</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F2AE88D6-2B5E-489F-A74C-0C51E778CC99}" type="slidenum">
              <a:rPr lang="en-US" smtClean="0"/>
              <a:pPr/>
              <a:t>‹#›</a:t>
            </a:fld>
            <a:endParaRPr lang="en-US"/>
          </a:p>
        </p:txBody>
      </p:sp>
    </p:spTree>
    <p:extLst>
      <p:ext uri="{BB962C8B-B14F-4D97-AF65-F5344CB8AC3E}">
        <p14:creationId xmlns="" xmlns:p14="http://schemas.microsoft.com/office/powerpoint/2010/main" val="2843972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100000"/>
        </a:lnSpc>
        <a:spcBef>
          <a:spcPct val="0"/>
        </a:spcBef>
        <a:buNone/>
        <a:defRPr sz="5600" b="1" kern="1200">
          <a:solidFill>
            <a:srgbClr val="15526C"/>
          </a:solidFill>
          <a:latin typeface="Roboto" panose="02000000000000000000" pitchFamily="2" charset="0"/>
          <a:ea typeface="Roboto" panose="02000000000000000000" pitchFamily="2" charset="0"/>
          <a:cs typeface="+mj-cs"/>
        </a:defRPr>
      </a:lvl1pPr>
    </p:titleStyle>
    <p:bodyStyle>
      <a:lvl1pPr marL="342900" indent="-342900" algn="l" defTabSz="1371600" rtl="0" eaLnBrk="1" latinLnBrk="0" hangingPunct="1">
        <a:lnSpc>
          <a:spcPts val="4200"/>
        </a:lnSpc>
        <a:spcBef>
          <a:spcPts val="1500"/>
        </a:spcBef>
        <a:spcAft>
          <a:spcPts val="600"/>
        </a:spcAft>
        <a:buFont typeface="Arial" panose="020B0604020202020204" pitchFamily="34" charset="0"/>
        <a:buChar char="•"/>
        <a:defRPr sz="2600" kern="1200">
          <a:solidFill>
            <a:schemeClr val="tx1">
              <a:lumMod val="65000"/>
              <a:lumOff val="35000"/>
            </a:schemeClr>
          </a:solidFill>
          <a:latin typeface="Roboto" panose="02000000000000000000" pitchFamily="2" charset="0"/>
          <a:ea typeface="Roboto" panose="02000000000000000000" pitchFamily="2" charset="0"/>
          <a:cs typeface="+mn-cs"/>
        </a:defRPr>
      </a:lvl1pPr>
      <a:lvl2pPr marL="1028700" indent="-342900" algn="l" defTabSz="1371600" rtl="0" eaLnBrk="1" latinLnBrk="0" hangingPunct="1">
        <a:lnSpc>
          <a:spcPts val="4200"/>
        </a:lnSpc>
        <a:spcBef>
          <a:spcPts val="750"/>
        </a:spcBef>
        <a:spcAft>
          <a:spcPts val="600"/>
        </a:spcAft>
        <a:buFont typeface="Roboto" panose="02000000000000000000" pitchFamily="2" charset="0"/>
        <a:buChar char="−"/>
        <a:defRPr sz="2600" kern="1200">
          <a:solidFill>
            <a:schemeClr val="tx1">
              <a:lumMod val="65000"/>
              <a:lumOff val="35000"/>
            </a:schemeClr>
          </a:solidFill>
          <a:latin typeface="Roboto" panose="02000000000000000000" pitchFamily="2" charset="0"/>
          <a:ea typeface="Roboto" panose="02000000000000000000" pitchFamily="2" charset="0"/>
          <a:cs typeface="+mn-cs"/>
        </a:defRPr>
      </a:lvl2pPr>
      <a:lvl3pPr marL="1714500" indent="-342900" algn="l" defTabSz="1371600" rtl="0" eaLnBrk="1" latinLnBrk="0" hangingPunct="1">
        <a:lnSpc>
          <a:spcPts val="4200"/>
        </a:lnSpc>
        <a:spcBef>
          <a:spcPts val="750"/>
        </a:spcBef>
        <a:spcAft>
          <a:spcPts val="600"/>
        </a:spcAft>
        <a:buFont typeface="Arial" panose="020B0604020202020204" pitchFamily="34" charset="0"/>
        <a:buChar char="•"/>
        <a:defRPr sz="2600" kern="1200">
          <a:solidFill>
            <a:schemeClr val="tx1">
              <a:lumMod val="65000"/>
              <a:lumOff val="35000"/>
            </a:schemeClr>
          </a:solidFill>
          <a:latin typeface="Roboto" panose="02000000000000000000" pitchFamily="2" charset="0"/>
          <a:ea typeface="Roboto" panose="02000000000000000000" pitchFamily="2" charset="0"/>
          <a:cs typeface="+mn-cs"/>
        </a:defRPr>
      </a:lvl3pPr>
      <a:lvl4pPr marL="2400300" indent="-342900" algn="l" defTabSz="1371600" rtl="0" eaLnBrk="1" latinLnBrk="0" hangingPunct="1">
        <a:lnSpc>
          <a:spcPts val="4200"/>
        </a:lnSpc>
        <a:spcBef>
          <a:spcPts val="750"/>
        </a:spcBef>
        <a:spcAft>
          <a:spcPts val="600"/>
        </a:spcAft>
        <a:buFont typeface="Arial" panose="020B0604020202020204" pitchFamily="34" charset="0"/>
        <a:buChar char="•"/>
        <a:defRPr sz="2600" kern="1200">
          <a:solidFill>
            <a:schemeClr val="tx1">
              <a:lumMod val="65000"/>
              <a:lumOff val="35000"/>
            </a:schemeClr>
          </a:solidFill>
          <a:latin typeface="Roboto" panose="02000000000000000000" pitchFamily="2" charset="0"/>
          <a:ea typeface="Roboto" panose="02000000000000000000" pitchFamily="2" charset="0"/>
          <a:cs typeface="+mn-cs"/>
        </a:defRPr>
      </a:lvl4pPr>
      <a:lvl5pPr marL="3086100" indent="-342900" algn="l" defTabSz="1371600" rtl="0" eaLnBrk="1" latinLnBrk="0" hangingPunct="1">
        <a:lnSpc>
          <a:spcPts val="4200"/>
        </a:lnSpc>
        <a:spcBef>
          <a:spcPts val="750"/>
        </a:spcBef>
        <a:spcAft>
          <a:spcPts val="600"/>
        </a:spcAft>
        <a:buFont typeface="Arial" panose="020B0604020202020204" pitchFamily="34" charset="0"/>
        <a:buChar char="•"/>
        <a:defRPr sz="2600" kern="1200">
          <a:solidFill>
            <a:schemeClr val="tx1">
              <a:lumMod val="65000"/>
              <a:lumOff val="35000"/>
            </a:schemeClr>
          </a:solidFill>
          <a:latin typeface="Roboto" panose="02000000000000000000" pitchFamily="2" charset="0"/>
          <a:ea typeface="Roboto" panose="02000000000000000000" pitchFamily="2"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tif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cmr.nic.in/content/covid-1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www.mohfw.gov.in/DraftGuidelinesforhomequarantine.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hyperlink" Target="https://www.mohfw.gov.in/pdf/PreventionandManagementofCOVID19FLWEnglish.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mohfw.gov.in/pdf/PreventionandManagementofCOVID19FLWHindi.pdf"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hyperlink" Target="https://www.who.int/emergencies/diseases/novel-coronavirus-2019/situation-repor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room&#10;&#10;Description automatically generated">
            <a:extLst>
              <a:ext uri="{FF2B5EF4-FFF2-40B4-BE49-F238E27FC236}">
                <a16:creationId xmlns="" xmlns:a16="http://schemas.microsoft.com/office/drawing/2014/main" id="{45723070-1F47-4D18-A1B9-7451733C7CD6}"/>
              </a:ext>
            </a:extLst>
          </p:cNvPr>
          <p:cNvPicPr>
            <a:picLocks noChangeAspect="1"/>
          </p:cNvPicPr>
          <p:nvPr/>
        </p:nvPicPr>
        <p:blipFill rotWithShape="1">
          <a:blip r:embed="rId3">
            <a:lum bright="70000" contrast="-70000"/>
            <a:extLst>
              <a:ext uri="{BEBA8EAE-BF5A-486C-A8C5-ECC9F3942E4B}">
                <a14:imgProps xmlns="" xmlns:a14="http://schemas.microsoft.com/office/drawing/2010/main">
                  <a14:imgLayer r:embed="rId4">
                    <a14:imgEffect>
                      <a14:sharpenSoften amount="16000"/>
                    </a14:imgEffect>
                    <a14:imgEffect>
                      <a14:saturation sat="92000"/>
                    </a14:imgEffect>
                    <a14:imgEffect>
                      <a14:brightnessContrast bright="10000"/>
                    </a14:imgEffect>
                  </a14:imgLayer>
                </a14:imgProps>
              </a:ext>
              <a:ext uri="{28A0092B-C50C-407E-A947-70E740481C1C}">
                <a14:useLocalDpi xmlns="" xmlns:a14="http://schemas.microsoft.com/office/drawing/2010/main" val="0"/>
              </a:ext>
            </a:extLst>
          </a:blip>
          <a:srcRect l="54154" t="48978" r="22472" b="14713"/>
          <a:stretch/>
        </p:blipFill>
        <p:spPr>
          <a:xfrm>
            <a:off x="4749236" y="6345022"/>
            <a:ext cx="3996266" cy="3941978"/>
          </a:xfrm>
          <a:prstGeom prst="rect">
            <a:avLst/>
          </a:prstGeom>
        </p:spPr>
      </p:pic>
      <p:pic>
        <p:nvPicPr>
          <p:cNvPr id="14" name="Picture 13">
            <a:extLst>
              <a:ext uri="{FF2B5EF4-FFF2-40B4-BE49-F238E27FC236}">
                <a16:creationId xmlns="" xmlns:a16="http://schemas.microsoft.com/office/drawing/2014/main" id="{4DD78273-5DB4-4FB1-8FF1-6EEDD9185AC3}"/>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6188268" y="410132"/>
            <a:ext cx="1785350" cy="1606813"/>
          </a:xfrm>
          <a:prstGeom prst="rect">
            <a:avLst/>
          </a:prstGeom>
        </p:spPr>
      </p:pic>
      <p:pic>
        <p:nvPicPr>
          <p:cNvPr id="16" name="Picture 15" descr="A picture containing room&#10;&#10;Description automatically generated">
            <a:extLst>
              <a:ext uri="{FF2B5EF4-FFF2-40B4-BE49-F238E27FC236}">
                <a16:creationId xmlns="" xmlns:a16="http://schemas.microsoft.com/office/drawing/2014/main" id="{45723070-1F47-4D18-A1B9-7451733C7CD6}"/>
              </a:ext>
            </a:extLst>
          </p:cNvPr>
          <p:cNvPicPr>
            <a:picLocks noChangeAspect="1"/>
          </p:cNvPicPr>
          <p:nvPr/>
        </p:nvPicPr>
        <p:blipFill rotWithShape="1">
          <a:blip r:embed="rId3">
            <a:lum bright="70000" contrast="-70000"/>
            <a:extLst>
              <a:ext uri="{BEBA8EAE-BF5A-486C-A8C5-ECC9F3942E4B}">
                <a14:imgProps xmlns="" xmlns:a14="http://schemas.microsoft.com/office/drawing/2010/main">
                  <a14:imgLayer r:embed="rId4">
                    <a14:imgEffect>
                      <a14:sharpenSoften amount="16000"/>
                    </a14:imgEffect>
                    <a14:imgEffect>
                      <a14:saturation sat="92000"/>
                    </a14:imgEffect>
                    <a14:imgEffect>
                      <a14:brightnessContrast bright="10000"/>
                    </a14:imgEffect>
                  </a14:imgLayer>
                </a14:imgProps>
              </a:ext>
              <a:ext uri="{28A0092B-C50C-407E-A947-70E740481C1C}">
                <a14:useLocalDpi xmlns="" xmlns:a14="http://schemas.microsoft.com/office/drawing/2010/main" val="0"/>
              </a:ext>
            </a:extLst>
          </a:blip>
          <a:srcRect l="54154" t="48978" r="22472" b="14713"/>
          <a:stretch/>
        </p:blipFill>
        <p:spPr>
          <a:xfrm>
            <a:off x="14247707" y="6345022"/>
            <a:ext cx="3996266" cy="3941978"/>
          </a:xfrm>
          <a:prstGeom prst="rect">
            <a:avLst/>
          </a:prstGeom>
        </p:spPr>
      </p:pic>
      <p:pic>
        <p:nvPicPr>
          <p:cNvPr id="17" name="Picture 16" descr="A picture containing room&#10;&#10;Description automatically generated">
            <a:extLst>
              <a:ext uri="{FF2B5EF4-FFF2-40B4-BE49-F238E27FC236}">
                <a16:creationId xmlns="" xmlns:a16="http://schemas.microsoft.com/office/drawing/2014/main" id="{45723070-1F47-4D18-A1B9-7451733C7CD6}"/>
              </a:ext>
            </a:extLst>
          </p:cNvPr>
          <p:cNvPicPr>
            <a:picLocks noChangeAspect="1"/>
          </p:cNvPicPr>
          <p:nvPr/>
        </p:nvPicPr>
        <p:blipFill rotWithShape="1">
          <a:blip r:embed="rId3">
            <a:lum bright="70000" contrast="-70000"/>
            <a:extLst>
              <a:ext uri="{BEBA8EAE-BF5A-486C-A8C5-ECC9F3942E4B}">
                <a14:imgProps xmlns="" xmlns:a14="http://schemas.microsoft.com/office/drawing/2010/main">
                  <a14:imgLayer r:embed="rId4">
                    <a14:imgEffect>
                      <a14:sharpenSoften amount="16000"/>
                    </a14:imgEffect>
                    <a14:imgEffect>
                      <a14:saturation sat="92000"/>
                    </a14:imgEffect>
                    <a14:imgEffect>
                      <a14:brightnessContrast bright="10000"/>
                    </a14:imgEffect>
                  </a14:imgLayer>
                </a14:imgProps>
              </a:ext>
              <a:ext uri="{28A0092B-C50C-407E-A947-70E740481C1C}">
                <a14:useLocalDpi xmlns="" xmlns:a14="http://schemas.microsoft.com/office/drawing/2010/main" val="0"/>
              </a:ext>
            </a:extLst>
          </a:blip>
          <a:srcRect l="54154" t="48978" r="22472" b="14713"/>
          <a:stretch/>
        </p:blipFill>
        <p:spPr>
          <a:xfrm>
            <a:off x="9498472" y="4345659"/>
            <a:ext cx="3996266" cy="3941978"/>
          </a:xfrm>
          <a:prstGeom prst="rect">
            <a:avLst/>
          </a:prstGeom>
        </p:spPr>
      </p:pic>
      <p:pic>
        <p:nvPicPr>
          <p:cNvPr id="18" name="Picture 17" descr="A picture containing room&#10;&#10;Description automatically generated">
            <a:extLst>
              <a:ext uri="{FF2B5EF4-FFF2-40B4-BE49-F238E27FC236}">
                <a16:creationId xmlns="" xmlns:a16="http://schemas.microsoft.com/office/drawing/2014/main" id="{45723070-1F47-4D18-A1B9-7451733C7CD6}"/>
              </a:ext>
            </a:extLst>
          </p:cNvPr>
          <p:cNvPicPr>
            <a:picLocks noChangeAspect="1"/>
          </p:cNvPicPr>
          <p:nvPr/>
        </p:nvPicPr>
        <p:blipFill rotWithShape="1">
          <a:blip r:embed="rId3">
            <a:lum bright="70000" contrast="-70000"/>
            <a:extLst>
              <a:ext uri="{BEBA8EAE-BF5A-486C-A8C5-ECC9F3942E4B}">
                <a14:imgProps xmlns="" xmlns:a14="http://schemas.microsoft.com/office/drawing/2010/main">
                  <a14:imgLayer r:embed="rId4">
                    <a14:imgEffect>
                      <a14:sharpenSoften amount="16000"/>
                    </a14:imgEffect>
                    <a14:imgEffect>
                      <a14:saturation sat="92000"/>
                    </a14:imgEffect>
                    <a14:imgEffect>
                      <a14:brightnessContrast bright="10000"/>
                    </a14:imgEffect>
                  </a14:imgLayer>
                </a14:imgProps>
              </a:ext>
              <a:ext uri="{28A0092B-C50C-407E-A947-70E740481C1C}">
                <a14:useLocalDpi xmlns="" xmlns:a14="http://schemas.microsoft.com/office/drawing/2010/main" val="0"/>
              </a:ext>
            </a:extLst>
          </a:blip>
          <a:srcRect l="54154" t="48978" r="22472" b="14713"/>
          <a:stretch/>
        </p:blipFill>
        <p:spPr>
          <a:xfrm>
            <a:off x="0" y="4040859"/>
            <a:ext cx="3996266" cy="3941978"/>
          </a:xfrm>
          <a:prstGeom prst="rect">
            <a:avLst/>
          </a:prstGeom>
        </p:spPr>
      </p:pic>
      <p:sp>
        <p:nvSpPr>
          <p:cNvPr id="19" name="Title 18"/>
          <p:cNvSpPr>
            <a:spLocks noGrp="1"/>
          </p:cNvSpPr>
          <p:nvPr>
            <p:ph type="title"/>
          </p:nvPr>
        </p:nvSpPr>
        <p:spPr/>
        <p:txBody>
          <a:bodyPr/>
          <a:lstStyle/>
          <a:p>
            <a:pPr algn="ctr"/>
            <a:r>
              <a:rPr lang="en-US" sz="8000" dirty="0" smtClean="0"/>
              <a:t>E-learning Course for </a:t>
            </a:r>
            <a:br>
              <a:rPr lang="en-US" sz="8000" dirty="0" smtClean="0"/>
            </a:br>
            <a:r>
              <a:rPr lang="en-US" sz="8000" dirty="0" smtClean="0"/>
              <a:t>Healthcare Workers </a:t>
            </a:r>
            <a:br>
              <a:rPr lang="en-US" sz="8000" dirty="0" smtClean="0"/>
            </a:br>
            <a:r>
              <a:rPr lang="en-US" sz="8000" dirty="0" smtClean="0"/>
              <a:t>on COVID-19</a:t>
            </a:r>
            <a:endParaRPr lang="en-US" sz="8000" dirty="0"/>
          </a:p>
        </p:txBody>
      </p:sp>
      <p:sp>
        <p:nvSpPr>
          <p:cNvPr id="20" name="Text Placeholder 19"/>
          <p:cNvSpPr>
            <a:spLocks noGrp="1"/>
          </p:cNvSpPr>
          <p:nvPr>
            <p:ph type="body" idx="1"/>
          </p:nvPr>
        </p:nvSpPr>
        <p:spPr/>
        <p:txBody>
          <a:bodyPr/>
          <a:lstStyle/>
          <a:p>
            <a:pPr algn="ctr"/>
            <a:r>
              <a:rPr lang="en-US" dirty="0" smtClean="0"/>
              <a:t>(Novel </a:t>
            </a:r>
            <a:r>
              <a:rPr lang="en-US" dirty="0" err="1" smtClean="0"/>
              <a:t>Coronavirus</a:t>
            </a:r>
            <a:r>
              <a:rPr lang="en-US" dirty="0" smtClean="0"/>
              <a:t>) Outbreak</a:t>
            </a:r>
            <a:endParaRPr lang="en-US" dirty="0"/>
          </a:p>
        </p:txBody>
      </p:sp>
    </p:spTree>
    <p:extLst>
      <p:ext uri="{BB962C8B-B14F-4D97-AF65-F5344CB8AC3E}">
        <p14:creationId xmlns="" xmlns:p14="http://schemas.microsoft.com/office/powerpoint/2010/main" val="1705915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B405C7-C0F3-477A-8525-452F35DA3980}"/>
              </a:ext>
            </a:extLst>
          </p:cNvPr>
          <p:cNvSpPr>
            <a:spLocks noGrp="1"/>
          </p:cNvSpPr>
          <p:nvPr>
            <p:ph type="title"/>
          </p:nvPr>
        </p:nvSpPr>
        <p:spPr/>
        <p:txBody>
          <a:bodyPr/>
          <a:lstStyle/>
          <a:p>
            <a:pPr lvl="0"/>
            <a:r>
              <a:rPr lang="en-US" dirty="0" smtClean="0"/>
              <a:t>Setting Up of Triage Area</a:t>
            </a:r>
            <a:endParaRPr lang="en-US" dirty="0"/>
          </a:p>
        </p:txBody>
      </p:sp>
      <p:sp>
        <p:nvSpPr>
          <p:cNvPr id="3" name="Content Placeholder 2">
            <a:extLst>
              <a:ext uri="{FF2B5EF4-FFF2-40B4-BE49-F238E27FC236}">
                <a16:creationId xmlns="" xmlns:a16="http://schemas.microsoft.com/office/drawing/2014/main" id="{AC2A574B-A04E-458C-9FCF-4D4C7D39ADE0}"/>
              </a:ext>
            </a:extLst>
          </p:cNvPr>
          <p:cNvSpPr>
            <a:spLocks noGrp="1"/>
          </p:cNvSpPr>
          <p:nvPr>
            <p:ph sz="half" idx="1"/>
          </p:nvPr>
        </p:nvSpPr>
        <p:spPr/>
        <p:txBody>
          <a:bodyPr/>
          <a:lstStyle/>
          <a:p>
            <a:pPr lvl="1">
              <a:lnSpc>
                <a:spcPct val="100000"/>
              </a:lnSpc>
              <a:buFont typeface="Arial" panose="020B0604020202020204" pitchFamily="34" charset="0"/>
              <a:buChar char="•"/>
            </a:pPr>
            <a:r>
              <a:rPr lang="en-US" sz="2800" dirty="0"/>
              <a:t>A well-equipped triage </a:t>
            </a:r>
            <a:r>
              <a:rPr lang="en-US" sz="2800" b="1" dirty="0"/>
              <a:t>station at the entrance to the facility</a:t>
            </a:r>
            <a:r>
              <a:rPr lang="en-US" sz="2800" dirty="0"/>
              <a:t>, </a:t>
            </a:r>
            <a:r>
              <a:rPr lang="en-US" sz="2800" b="1" dirty="0"/>
              <a:t>separate from the other areas</a:t>
            </a:r>
            <a:r>
              <a:rPr lang="en-US" sz="2800" dirty="0"/>
              <a:t> supported by trained staff</a:t>
            </a:r>
          </a:p>
          <a:p>
            <a:pPr lvl="1">
              <a:lnSpc>
                <a:spcPct val="100000"/>
              </a:lnSpc>
              <a:buFont typeface="Arial" panose="020B0604020202020204" pitchFamily="34" charset="0"/>
              <a:buChar char="•"/>
            </a:pPr>
            <a:r>
              <a:rPr lang="en-US" sz="2800" dirty="0"/>
              <a:t>The HCWs must be instructed to maintain a </a:t>
            </a:r>
            <a:r>
              <a:rPr lang="en-US" sz="2800" b="1" dirty="0"/>
              <a:t>very </a:t>
            </a:r>
            <a:r>
              <a:rPr lang="en-US" sz="2800" b="1" dirty="0" smtClean="0"/>
              <a:t>High Index of Suspicion</a:t>
            </a:r>
            <a:endParaRPr lang="en-US" sz="2800" b="1" dirty="0"/>
          </a:p>
          <a:p>
            <a:pPr lvl="1">
              <a:lnSpc>
                <a:spcPct val="100000"/>
              </a:lnSpc>
              <a:buFont typeface="Arial" panose="020B0604020202020204" pitchFamily="34" charset="0"/>
              <a:buChar char="•"/>
            </a:pPr>
            <a:r>
              <a:rPr lang="en-US" sz="2800" dirty="0"/>
              <a:t>HCW to use screening questionnaires according to the updated case </a:t>
            </a:r>
            <a:r>
              <a:rPr lang="en-US" sz="2800" dirty="0" smtClean="0"/>
              <a:t>definition</a:t>
            </a:r>
            <a:r>
              <a:rPr lang="en-US" sz="2800" i="1" dirty="0" smtClean="0"/>
              <a:t> </a:t>
            </a:r>
            <a:r>
              <a:rPr lang="en-US" sz="2800" dirty="0" smtClean="0"/>
              <a:t>(from NCDC)</a:t>
            </a:r>
            <a:endParaRPr lang="en-US" sz="2800" dirty="0"/>
          </a:p>
          <a:p>
            <a:pPr lvl="1">
              <a:lnSpc>
                <a:spcPct val="100000"/>
              </a:lnSpc>
              <a:buFont typeface="Arial" panose="020B0604020202020204" pitchFamily="34" charset="0"/>
              <a:buChar char="•"/>
            </a:pPr>
            <a:r>
              <a:rPr lang="en-US" sz="2800" dirty="0"/>
              <a:t>The health workforce should be provided all </a:t>
            </a:r>
            <a:r>
              <a:rPr lang="en-US" sz="2800" b="1" dirty="0" smtClean="0"/>
              <a:t>Personal</a:t>
            </a:r>
            <a:r>
              <a:rPr lang="en-US" sz="2800" dirty="0" smtClean="0"/>
              <a:t> </a:t>
            </a:r>
            <a:r>
              <a:rPr lang="en-US" sz="2800" b="1" dirty="0" smtClean="0"/>
              <a:t>Protective Equipment (PPE)</a:t>
            </a:r>
            <a:endParaRPr lang="en-US" sz="2800" b="1" dirty="0"/>
          </a:p>
        </p:txBody>
      </p:sp>
      <p:sp>
        <p:nvSpPr>
          <p:cNvPr id="4" name="Content Placeholder 3">
            <a:extLst>
              <a:ext uri="{FF2B5EF4-FFF2-40B4-BE49-F238E27FC236}">
                <a16:creationId xmlns="" xmlns:a16="http://schemas.microsoft.com/office/drawing/2014/main" id="{0C8C1D40-4D69-4543-B030-94A15EAC229A}"/>
              </a:ext>
            </a:extLst>
          </p:cNvPr>
          <p:cNvSpPr>
            <a:spLocks noGrp="1"/>
          </p:cNvSpPr>
          <p:nvPr>
            <p:ph sz="half" idx="2"/>
          </p:nvPr>
        </p:nvSpPr>
        <p:spPr/>
        <p:txBody>
          <a:bodyPr/>
          <a:lstStyle/>
          <a:p>
            <a:pPr lvl="1">
              <a:lnSpc>
                <a:spcPct val="100000"/>
              </a:lnSpc>
              <a:buFont typeface="Arial" panose="020B0604020202020204" pitchFamily="34" charset="0"/>
              <a:buChar char="•"/>
            </a:pPr>
            <a:r>
              <a:rPr lang="en-US" sz="2800" dirty="0"/>
              <a:t>Post signs in public areas reminding symptomatic patients to alert HCWs</a:t>
            </a:r>
          </a:p>
          <a:p>
            <a:pPr lvl="1">
              <a:lnSpc>
                <a:spcPct val="100000"/>
              </a:lnSpc>
              <a:buFont typeface="Arial" panose="020B0604020202020204" pitchFamily="34" charset="0"/>
              <a:buChar char="•"/>
            </a:pPr>
            <a:r>
              <a:rPr lang="en-US" sz="2800" dirty="0"/>
              <a:t>Offer a medical mask to patients with suspected COVID-19 while they are in waiting/public areas or in </a:t>
            </a:r>
            <a:r>
              <a:rPr lang="en-US" sz="2800" dirty="0" err="1"/>
              <a:t>cohorting</a:t>
            </a:r>
            <a:r>
              <a:rPr lang="en-US" sz="2800" dirty="0"/>
              <a:t> rooms</a:t>
            </a:r>
          </a:p>
          <a:p>
            <a:pPr lvl="1">
              <a:lnSpc>
                <a:spcPct val="100000"/>
              </a:lnSpc>
              <a:buFont typeface="Arial" panose="020B0604020202020204" pitchFamily="34" charset="0"/>
              <a:buChar char="•"/>
            </a:pPr>
            <a:r>
              <a:rPr lang="en-US" sz="2800" dirty="0"/>
              <a:t>Evaluate family members of suspected patients for possibility of infection</a:t>
            </a:r>
          </a:p>
          <a:p>
            <a:pPr lvl="1">
              <a:lnSpc>
                <a:spcPct val="100000"/>
              </a:lnSpc>
              <a:buFont typeface="Arial" panose="020B0604020202020204" pitchFamily="34" charset="0"/>
              <a:buChar char="•"/>
            </a:pPr>
            <a:r>
              <a:rPr lang="en-US" sz="2800" dirty="0"/>
              <a:t>The patients should have access to material for respiratory hygiene like masks, tissue papers with adequate proper disposal facility thereof.</a:t>
            </a:r>
          </a:p>
          <a:p>
            <a:endParaRPr lang="en-US" dirty="0"/>
          </a:p>
        </p:txBody>
      </p:sp>
      <p:pic>
        <p:nvPicPr>
          <p:cNvPr id="5" name="Picture 4">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6" name="TextBox 5"/>
          <p:cNvSpPr txBox="1"/>
          <p:nvPr/>
        </p:nvSpPr>
        <p:spPr>
          <a:xfrm>
            <a:off x="0" y="9917668"/>
            <a:ext cx="3779520" cy="369332"/>
          </a:xfrm>
          <a:prstGeom prst="rect">
            <a:avLst/>
          </a:prstGeom>
          <a:noFill/>
        </p:spPr>
        <p:txBody>
          <a:bodyPr wrap="square" rtlCol="0">
            <a:spAutoFit/>
          </a:bodyPr>
          <a:lstStyle/>
          <a:p>
            <a:r>
              <a:rPr lang="en-US" dirty="0" smtClean="0"/>
              <a:t>Source: WHO</a:t>
            </a:r>
            <a:endParaRPr lang="en-US" dirty="0"/>
          </a:p>
        </p:txBody>
      </p:sp>
    </p:spTree>
    <p:extLst>
      <p:ext uri="{BB962C8B-B14F-4D97-AF65-F5344CB8AC3E}">
        <p14:creationId xmlns="" xmlns:p14="http://schemas.microsoft.com/office/powerpoint/2010/main" val="3172589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Sample </a:t>
            </a:r>
            <a:r>
              <a:rPr lang="x-none" sz="5400" smtClean="0"/>
              <a:t>Algorithm for </a:t>
            </a:r>
            <a:r>
              <a:rPr lang="en-US" sz="5400" dirty="0" smtClean="0"/>
              <a:t>M</a:t>
            </a:r>
            <a:r>
              <a:rPr lang="x-none" sz="5400" smtClean="0"/>
              <a:t>anagement of </a:t>
            </a:r>
            <a:r>
              <a:rPr lang="en-US" sz="5400" dirty="0" smtClean="0"/>
              <a:t>S</a:t>
            </a:r>
            <a:r>
              <a:rPr lang="x-none" sz="5400" smtClean="0"/>
              <a:t>uspected COVID</a:t>
            </a:r>
            <a:r>
              <a:rPr lang="en-US" sz="5400" dirty="0" smtClean="0"/>
              <a:t>-</a:t>
            </a:r>
            <a:r>
              <a:rPr lang="x-none" sz="5400" smtClean="0"/>
              <a:t>19 cases</a:t>
            </a:r>
            <a:endParaRPr lang="en-US" sz="5400" dirty="0"/>
          </a:p>
        </p:txBody>
      </p:sp>
      <p:sp>
        <p:nvSpPr>
          <p:cNvPr id="4" name="Text Box 17"/>
          <p:cNvSpPr txBox="1">
            <a:spLocks noChangeArrowheads="1"/>
          </p:cNvSpPr>
          <p:nvPr/>
        </p:nvSpPr>
        <p:spPr bwMode="auto">
          <a:xfrm>
            <a:off x="1752311" y="2982907"/>
            <a:ext cx="3387725" cy="403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sng" strike="noStrike" cap="none" normalizeH="0" baseline="0" dirty="0" smtClean="0">
                <a:ln>
                  <a:noFill/>
                </a:ln>
                <a:solidFill>
                  <a:schemeClr val="tx1"/>
                </a:solidFill>
                <a:effectLst/>
                <a:latin typeface="Roboto"/>
                <a:cs typeface="Arial" pitchFamily="34" charset="0"/>
              </a:rPr>
              <a:t>At Hospital Entrance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Roboto"/>
              <a:cs typeface="Arial" pitchFamily="34" charset="0"/>
            </a:endParaRPr>
          </a:p>
        </p:txBody>
      </p:sp>
      <p:sp>
        <p:nvSpPr>
          <p:cNvPr id="5" name="Text Box 23"/>
          <p:cNvSpPr txBox="1">
            <a:spLocks noChangeArrowheads="1"/>
          </p:cNvSpPr>
          <p:nvPr/>
        </p:nvSpPr>
        <p:spPr bwMode="auto">
          <a:xfrm>
            <a:off x="12390120" y="2642247"/>
            <a:ext cx="4831080" cy="7438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defTabSz="914400" fontAlgn="base">
              <a:spcBef>
                <a:spcPct val="0"/>
              </a:spcBef>
              <a:spcAft>
                <a:spcPts val="1000"/>
              </a:spcAft>
            </a:pPr>
            <a:r>
              <a:rPr kumimoji="0" lang="en-US" sz="2000" b="0" i="0" u="none" strike="noStrike" cap="none" normalizeH="0" baseline="0" dirty="0" smtClean="0">
                <a:ln>
                  <a:noFill/>
                </a:ln>
                <a:solidFill>
                  <a:schemeClr val="tx1"/>
                </a:solidFill>
                <a:effectLst/>
                <a:latin typeface="Roboto"/>
                <a:cs typeface="Arial" pitchFamily="34" charset="0"/>
              </a:rPr>
              <a:t>All Patients with Fever </a:t>
            </a:r>
            <a:r>
              <a:rPr lang="en-US" sz="2000" dirty="0" smtClean="0">
                <a:latin typeface="Roboto"/>
                <a:cs typeface="Arial" pitchFamily="34" charset="0"/>
              </a:rPr>
              <a:t>a</a:t>
            </a:r>
            <a:r>
              <a:rPr kumimoji="0" lang="en-US" sz="2000" b="0" i="0" u="none" strike="noStrike" cap="none" normalizeH="0" baseline="0" dirty="0" smtClean="0">
                <a:ln>
                  <a:noFill/>
                </a:ln>
                <a:solidFill>
                  <a:schemeClr val="tx1"/>
                </a:solidFill>
                <a:effectLst/>
                <a:latin typeface="Roboto"/>
                <a:cs typeface="Arial" pitchFamily="34" charset="0"/>
              </a:rPr>
              <a:t>nd </a:t>
            </a:r>
            <a:r>
              <a:rPr lang="en-US" sz="2000" dirty="0" smtClean="0">
                <a:latin typeface="Roboto"/>
                <a:cs typeface="Arial" pitchFamily="34" charset="0"/>
              </a:rPr>
              <a:t>Cough arriving at </a:t>
            </a:r>
            <a:r>
              <a:rPr lang="en-US" sz="2000" b="1" u="sng" dirty="0" smtClean="0">
                <a:latin typeface="Roboto"/>
                <a:cs typeface="Arial" pitchFamily="34" charset="0"/>
              </a:rPr>
              <a:t>OPD</a:t>
            </a:r>
            <a:r>
              <a:rPr kumimoji="0" lang="en-US" sz="2000" b="0" i="0" u="none" strike="noStrike" cap="none" normalizeH="0" baseline="0" dirty="0" smtClean="0">
                <a:ln>
                  <a:noFill/>
                </a:ln>
                <a:solidFill>
                  <a:schemeClr val="tx1"/>
                </a:solidFill>
                <a:effectLst/>
                <a:latin typeface="Roboto"/>
                <a:cs typeface="Arial" pitchFamily="34" charset="0"/>
              </a:rPr>
              <a:t> </a:t>
            </a:r>
          </a:p>
        </p:txBody>
      </p:sp>
      <p:sp>
        <p:nvSpPr>
          <p:cNvPr id="6" name="Text Box 19"/>
          <p:cNvSpPr txBox="1">
            <a:spLocks noChangeArrowheads="1"/>
          </p:cNvSpPr>
          <p:nvPr/>
        </p:nvSpPr>
        <p:spPr bwMode="auto">
          <a:xfrm>
            <a:off x="302029" y="3811979"/>
            <a:ext cx="6943898" cy="22826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latin typeface="Roboto"/>
                <a:cs typeface="Arial" pitchFamily="34" charset="0"/>
              </a:rPr>
              <a:t> Screening desk to be placed at the main entrance of </a:t>
            </a:r>
            <a:r>
              <a:rPr kumimoji="0" lang="en-US" sz="2000" b="0" i="0" u="none" strike="noStrike" cap="none" normalizeH="0" dirty="0" smtClean="0">
                <a:ln>
                  <a:noFill/>
                </a:ln>
                <a:effectLst/>
                <a:latin typeface="Roboto"/>
                <a:cs typeface="Arial" pitchFamily="34" charset="0"/>
              </a:rPr>
              <a:t> </a:t>
            </a:r>
            <a:r>
              <a:rPr kumimoji="0" lang="en-US" sz="2000" b="0" i="0" u="none" strike="noStrike" cap="none" normalizeH="0" baseline="0" dirty="0" smtClean="0">
                <a:ln>
                  <a:noFill/>
                </a:ln>
                <a:effectLst/>
                <a:latin typeface="Roboto"/>
                <a:cs typeface="Arial" pitchFamily="34" charset="0"/>
              </a:rPr>
              <a:t>the hospital lobby</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latin typeface="Roboto"/>
                <a:cs typeface="Arial" pitchFamily="34" charset="0"/>
              </a:rPr>
              <a:t> It will be manned by nurse who will screen (wearing</a:t>
            </a:r>
            <a:r>
              <a:rPr kumimoji="0" lang="en-US" sz="2000" b="0" i="0" u="none" strike="noStrike" cap="none" normalizeH="0" dirty="0" smtClean="0">
                <a:ln>
                  <a:noFill/>
                </a:ln>
                <a:effectLst/>
                <a:latin typeface="Roboto"/>
                <a:cs typeface="Arial" pitchFamily="34" charset="0"/>
              </a:rPr>
              <a:t> PPE)</a:t>
            </a:r>
            <a:endParaRPr kumimoji="0" lang="en-US" sz="2000" b="0" i="0" u="none" strike="noStrike" cap="none" normalizeH="0" baseline="0" dirty="0" smtClean="0">
              <a:ln>
                <a:noFill/>
              </a:ln>
              <a:effectLst/>
              <a:latin typeface="Roboto"/>
              <a:cs typeface="Arial" pitchFamily="34" charset="0"/>
            </a:endParaRP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latin typeface="Roboto"/>
                <a:cs typeface="Arial" pitchFamily="34" charset="0"/>
              </a:rPr>
              <a:t> H/O fever and cough/difficulty in breathing AND history</a:t>
            </a:r>
            <a:r>
              <a:rPr kumimoji="0" lang="en-US" sz="2000" b="0" i="0" u="none" strike="noStrike" cap="none" normalizeH="0" dirty="0" smtClean="0">
                <a:ln>
                  <a:noFill/>
                </a:ln>
                <a:effectLst/>
                <a:latin typeface="Roboto"/>
                <a:cs typeface="Arial" pitchFamily="34" charset="0"/>
              </a:rPr>
              <a:t> </a:t>
            </a:r>
            <a:r>
              <a:rPr kumimoji="0" lang="en-US" sz="2000" b="0" i="0" u="none" strike="noStrike" cap="none" normalizeH="0" baseline="0" dirty="0" smtClean="0">
                <a:ln>
                  <a:noFill/>
                </a:ln>
                <a:effectLst/>
                <a:latin typeface="Roboto"/>
                <a:cs typeface="Arial" pitchFamily="34" charset="0"/>
              </a:rPr>
              <a:t>of</a:t>
            </a:r>
            <a:r>
              <a:rPr kumimoji="0" lang="en-US" sz="2000" b="0" i="0" u="none" strike="noStrike" cap="none" normalizeH="0" dirty="0" smtClean="0">
                <a:ln>
                  <a:noFill/>
                </a:ln>
                <a:effectLst/>
                <a:latin typeface="Roboto"/>
                <a:cs typeface="Arial" pitchFamily="34" charset="0"/>
              </a:rPr>
              <a:t> </a:t>
            </a:r>
            <a:r>
              <a:rPr kumimoji="0" lang="en-US" sz="2000" b="0" i="0" u="none" strike="noStrike" cap="none" normalizeH="0" baseline="0" dirty="0" smtClean="0">
                <a:ln>
                  <a:noFill/>
                </a:ln>
                <a:effectLst/>
                <a:latin typeface="Roboto"/>
                <a:cs typeface="Arial" pitchFamily="34" charset="0"/>
              </a:rPr>
              <a:t>travel or Close Contact with suspected/</a:t>
            </a:r>
            <a:r>
              <a:rPr kumimoji="0" lang="en-US" sz="2000" b="0" i="0" u="none" strike="noStrike" cap="none" normalizeH="0" dirty="0" smtClean="0">
                <a:ln>
                  <a:noFill/>
                </a:ln>
                <a:effectLst/>
                <a:latin typeface="Roboto"/>
                <a:cs typeface="Arial" pitchFamily="34" charset="0"/>
              </a:rPr>
              <a:t> </a:t>
            </a:r>
            <a:r>
              <a:rPr kumimoji="0" lang="en-US" sz="2000" b="0" i="0" u="none" strike="noStrike" cap="none" normalizeH="0" baseline="0" dirty="0" smtClean="0">
                <a:ln>
                  <a:noFill/>
                </a:ln>
                <a:effectLst/>
                <a:latin typeface="Roboto"/>
                <a:cs typeface="Arial" pitchFamily="34" charset="0"/>
              </a:rPr>
              <a:t>probable/ confirmed</a:t>
            </a:r>
            <a:r>
              <a:rPr kumimoji="0" lang="en-US" sz="2000" b="0" i="0" u="none" strike="noStrike" cap="none" normalizeH="0" dirty="0" smtClean="0">
                <a:ln>
                  <a:noFill/>
                </a:ln>
                <a:effectLst/>
                <a:latin typeface="Roboto"/>
                <a:cs typeface="Arial" pitchFamily="34" charset="0"/>
              </a:rPr>
              <a:t> </a:t>
            </a:r>
            <a:r>
              <a:rPr kumimoji="0" lang="en-US" sz="2000" b="0" i="0" u="none" strike="noStrike" cap="none" normalizeH="0" baseline="0" dirty="0" smtClean="0">
                <a:ln>
                  <a:noFill/>
                </a:ln>
                <a:effectLst/>
                <a:latin typeface="Roboto"/>
                <a:cs typeface="Arial" pitchFamily="34" charset="0"/>
              </a:rPr>
              <a:t>case of COVID 2019</a:t>
            </a:r>
            <a:endParaRPr kumimoji="0" lang="en-US" sz="2000" b="0" i="0" u="none" strike="noStrike" cap="none" normalizeH="0" baseline="0" dirty="0" smtClean="0">
              <a:ln>
                <a:noFill/>
              </a:ln>
              <a:solidFill>
                <a:srgbClr val="FF0000"/>
              </a:solidFill>
              <a:effectLst/>
              <a:latin typeface="Roboto"/>
              <a:cs typeface="Arial" pitchFamily="34" charset="0"/>
            </a:endParaRP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latin typeface="Roboto"/>
                <a:cs typeface="Arial" pitchFamily="34" charset="0"/>
              </a:rPr>
              <a:t> Temp with Infra-Red Thermometer</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Roboto"/>
              <a:cs typeface="Arial" pitchFamily="34" charset="0"/>
            </a:endParaRPr>
          </a:p>
        </p:txBody>
      </p:sp>
      <p:sp>
        <p:nvSpPr>
          <p:cNvPr id="7" name="Text Box 2"/>
          <p:cNvSpPr txBox="1">
            <a:spLocks noChangeArrowheads="1"/>
          </p:cNvSpPr>
          <p:nvPr/>
        </p:nvSpPr>
        <p:spPr bwMode="auto">
          <a:xfrm>
            <a:off x="12374880" y="3767154"/>
            <a:ext cx="5013960" cy="6372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en-US" sz="2000" b="1" i="0" u="none" strike="noStrike" cap="none" normalizeH="0" baseline="0" dirty="0" smtClean="0">
                <a:ln>
                  <a:noFill/>
                </a:ln>
                <a:solidFill>
                  <a:schemeClr val="tx1"/>
                </a:solidFill>
                <a:effectLst/>
                <a:latin typeface="Roboto"/>
                <a:cs typeface="Arial" pitchFamily="34" charset="0"/>
              </a:rPr>
              <a:t>Respiratory</a:t>
            </a:r>
            <a:r>
              <a:rPr lang="en-US" sz="2000" b="1" dirty="0" smtClean="0">
                <a:latin typeface="Roboto"/>
                <a:cs typeface="Arial" pitchFamily="34" charset="0"/>
              </a:rPr>
              <a:t>/Flu Clinic </a:t>
            </a:r>
            <a:r>
              <a:rPr lang="en-US" sz="2000" dirty="0" smtClean="0">
                <a:latin typeface="Roboto"/>
                <a:cs typeface="Arial" pitchFamily="34" charset="0"/>
              </a:rPr>
              <a:t>(with separate </a:t>
            </a:r>
            <a:r>
              <a:rPr kumimoji="0" lang="en-US" sz="2000" i="0" u="none" strike="noStrike" cap="none" normalizeH="0" baseline="0" dirty="0" smtClean="0">
                <a:ln>
                  <a:noFill/>
                </a:ln>
                <a:solidFill>
                  <a:schemeClr val="tx1"/>
                </a:solidFill>
                <a:effectLst/>
                <a:latin typeface="Roboto"/>
                <a:cs typeface="Arial" pitchFamily="34" charset="0"/>
              </a:rPr>
              <a:t>entrance and Registration desk)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Roboto"/>
              <a:cs typeface="Arial" pitchFamily="34" charset="0"/>
            </a:endParaRPr>
          </a:p>
        </p:txBody>
      </p:sp>
      <p:sp>
        <p:nvSpPr>
          <p:cNvPr id="8" name="Text Box 19"/>
          <p:cNvSpPr txBox="1">
            <a:spLocks noChangeArrowheads="1"/>
          </p:cNvSpPr>
          <p:nvPr/>
        </p:nvSpPr>
        <p:spPr bwMode="auto">
          <a:xfrm>
            <a:off x="11064240" y="4620595"/>
            <a:ext cx="6949440" cy="23440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Roboto"/>
                <a:cs typeface="Arial" pitchFamily="34" charset="0"/>
              </a:rPr>
              <a:t>Screening by dedicated nurse in Respiratory/Flu Clinic </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latin typeface="Roboto"/>
                <a:cs typeface="Arial" pitchFamily="34" charset="0"/>
              </a:rPr>
              <a:t>H/O fever and cough/difficulty in breathing AND history of</a:t>
            </a:r>
            <a:r>
              <a:rPr lang="en-US" sz="2000" dirty="0" smtClean="0">
                <a:latin typeface="Roboto"/>
                <a:cs typeface="Arial" pitchFamily="34" charset="0"/>
              </a:rPr>
              <a:t> </a:t>
            </a:r>
            <a:r>
              <a:rPr kumimoji="0" lang="en-US" sz="2000" b="0" i="0" u="none" strike="noStrike" cap="none" normalizeH="0" baseline="0" dirty="0" smtClean="0">
                <a:ln>
                  <a:noFill/>
                </a:ln>
                <a:effectLst/>
                <a:latin typeface="Roboto"/>
                <a:cs typeface="Arial" pitchFamily="34" charset="0"/>
              </a:rPr>
              <a:t>travel or Close Contact with</a:t>
            </a:r>
            <a:r>
              <a:rPr kumimoji="0" lang="en-US" sz="2000" b="0" i="0" u="none" strike="noStrike" cap="none" normalizeH="0" dirty="0" smtClean="0">
                <a:ln>
                  <a:noFill/>
                </a:ln>
                <a:effectLst/>
                <a:latin typeface="Roboto"/>
                <a:cs typeface="Arial" pitchFamily="34" charset="0"/>
              </a:rPr>
              <a:t> </a:t>
            </a:r>
            <a:r>
              <a:rPr kumimoji="0" lang="en-US" sz="2000" b="0" i="0" u="none" strike="noStrike" cap="none" normalizeH="0" baseline="0" dirty="0" smtClean="0">
                <a:ln>
                  <a:noFill/>
                </a:ln>
                <a:effectLst/>
                <a:latin typeface="Roboto"/>
                <a:cs typeface="Arial" pitchFamily="34" charset="0"/>
              </a:rPr>
              <a:t>suspected/ probable/ confirmed case of</a:t>
            </a:r>
            <a:r>
              <a:rPr kumimoji="0" lang="en-US" sz="2000" b="0" i="0" u="none" strike="noStrike" cap="none" normalizeH="0" dirty="0" smtClean="0">
                <a:ln>
                  <a:noFill/>
                </a:ln>
                <a:effectLst/>
                <a:latin typeface="Roboto"/>
                <a:cs typeface="Arial" pitchFamily="34" charset="0"/>
              </a:rPr>
              <a:t> </a:t>
            </a:r>
            <a:r>
              <a:rPr kumimoji="0" lang="en-US" sz="2000" b="0" i="0" u="none" strike="noStrike" cap="none" normalizeH="0" baseline="0" dirty="0" smtClean="0">
                <a:ln>
                  <a:noFill/>
                </a:ln>
                <a:effectLst/>
                <a:latin typeface="Roboto"/>
                <a:cs typeface="Arial" pitchFamily="34" charset="0"/>
              </a:rPr>
              <a:t>COVID 2019</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latin typeface="Roboto"/>
                <a:cs typeface="Arial" pitchFamily="34" charset="0"/>
              </a:rPr>
              <a:t> Temp with Infra-Red Thermometer, vitals</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latin typeface="Roboto"/>
                <a:cs typeface="Arial" pitchFamily="34" charset="0"/>
              </a:rPr>
              <a:t> Spo2 with finger monitor</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latin typeface="Roboto"/>
                <a:cs typeface="Arial" pitchFamily="34" charset="0"/>
              </a:rPr>
              <a:t> Give mask to patient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Roboto"/>
              <a:cs typeface="Arial" pitchFamily="34" charset="0"/>
            </a:endParaRPr>
          </a:p>
        </p:txBody>
      </p:sp>
      <p:sp>
        <p:nvSpPr>
          <p:cNvPr id="9" name="Text Box 25"/>
          <p:cNvSpPr txBox="1">
            <a:spLocks noChangeArrowheads="1"/>
          </p:cNvSpPr>
          <p:nvPr/>
        </p:nvSpPr>
        <p:spPr bwMode="auto">
          <a:xfrm>
            <a:off x="314498" y="6444543"/>
            <a:ext cx="3246120" cy="24279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Roboto"/>
                <a:cs typeface="Arial" pitchFamily="34" charset="0"/>
              </a:rPr>
              <a:t>Not a Suspected</a:t>
            </a:r>
            <a:r>
              <a:rPr kumimoji="0" lang="en-US" sz="2000" b="1" i="0" u="none" strike="noStrike" cap="none" normalizeH="0" dirty="0" smtClean="0">
                <a:ln>
                  <a:noFill/>
                </a:ln>
                <a:solidFill>
                  <a:schemeClr val="tx1"/>
                </a:solidFill>
                <a:effectLst/>
                <a:latin typeface="Roboto"/>
                <a:cs typeface="Arial" pitchFamily="34" charset="0"/>
              </a:rPr>
              <a:t> Case</a:t>
            </a:r>
            <a:endParaRPr kumimoji="0" lang="en-US" sz="2000" b="1" i="0" u="none" strike="noStrike" cap="none" normalizeH="0" baseline="0" dirty="0" smtClean="0">
              <a:ln>
                <a:noFill/>
              </a:ln>
              <a:solidFill>
                <a:schemeClr val="tx1"/>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Roboto"/>
                <a:cs typeface="Arial" pitchFamily="34" charset="0"/>
              </a:rPr>
              <a:t>If patient has flu like symptom with no H/O travel or contact- will be given surgical mask &amp; will be guided to </a:t>
            </a:r>
            <a:r>
              <a:rPr kumimoji="0" lang="en-US" sz="2000" b="1" i="0" u="none" strike="noStrike" cap="none" normalizeH="0" baseline="0" dirty="0" smtClean="0">
                <a:ln>
                  <a:noFill/>
                </a:ln>
                <a:solidFill>
                  <a:schemeClr val="tx1"/>
                </a:solidFill>
                <a:effectLst/>
                <a:latin typeface="Roboto"/>
                <a:cs typeface="Arial" pitchFamily="34" charset="0"/>
              </a:rPr>
              <a:t>Respiratory/ Flu Clinic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Roboto"/>
              <a:cs typeface="Arial" pitchFamily="34" charset="0"/>
            </a:endParaRPr>
          </a:p>
        </p:txBody>
      </p:sp>
      <p:sp>
        <p:nvSpPr>
          <p:cNvPr id="10" name="Text Box 24"/>
          <p:cNvSpPr txBox="1">
            <a:spLocks noChangeArrowheads="1"/>
          </p:cNvSpPr>
          <p:nvPr/>
        </p:nvSpPr>
        <p:spPr bwMode="auto">
          <a:xfrm>
            <a:off x="3901440" y="6466710"/>
            <a:ext cx="3282833" cy="24057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defTabSz="914400" fontAlgn="base">
              <a:spcBef>
                <a:spcPct val="0"/>
              </a:spcBef>
              <a:spcAft>
                <a:spcPts val="1000"/>
              </a:spcAft>
            </a:pPr>
            <a:r>
              <a:rPr lang="en-US" sz="2000" b="1" dirty="0" smtClean="0">
                <a:latin typeface="Roboto"/>
                <a:cs typeface="Arial" pitchFamily="34" charset="0"/>
              </a:rPr>
              <a:t>Suspected Case</a:t>
            </a:r>
            <a:endParaRPr kumimoji="0" lang="en-US" sz="2000" b="1" i="0" u="none" strike="noStrike" cap="none" normalizeH="0" baseline="0" dirty="0" smtClean="0">
              <a:ln>
                <a:noFill/>
              </a:ln>
              <a:solidFill>
                <a:schemeClr val="tx1"/>
              </a:solidFill>
              <a:effectLst/>
              <a:latin typeface="Roboto"/>
              <a:cs typeface="Arial" pitchFamily="34" charset="0"/>
            </a:endParaRPr>
          </a:p>
          <a:p>
            <a:pPr marL="168275" lvl="0" indent="-168275" defTabSz="914400" fontAlgn="base">
              <a:spcBef>
                <a:spcPct val="0"/>
              </a:spcBef>
              <a:spcAft>
                <a:spcPts val="600"/>
              </a:spcAft>
              <a:buFont typeface="Arial" pitchFamily="34" charset="0"/>
              <a:buChar char="•"/>
            </a:pPr>
            <a:r>
              <a:rPr lang="en-US" sz="2000" dirty="0" smtClean="0">
                <a:latin typeface="Roboto"/>
                <a:cs typeface="Arial" pitchFamily="34" charset="0"/>
              </a:rPr>
              <a:t>Nurse to fill screening form</a:t>
            </a:r>
          </a:p>
          <a:p>
            <a:pPr marL="168275" lvl="0" indent="-168275" defTabSz="914400" fontAlgn="base">
              <a:spcBef>
                <a:spcPct val="0"/>
              </a:spcBef>
              <a:spcAft>
                <a:spcPts val="600"/>
              </a:spcAft>
              <a:buFont typeface="Arial" pitchFamily="34" charset="0"/>
              <a:buChar char="•"/>
            </a:pPr>
            <a:r>
              <a:rPr lang="en-US" sz="2000" dirty="0" smtClean="0">
                <a:latin typeface="Roboto"/>
                <a:cs typeface="Arial" pitchFamily="34" charset="0"/>
              </a:rPr>
              <a:t>Referral to identified hospital along with screening form</a:t>
            </a:r>
          </a:p>
        </p:txBody>
      </p:sp>
      <p:sp>
        <p:nvSpPr>
          <p:cNvPr id="11" name="Text Box 25"/>
          <p:cNvSpPr txBox="1">
            <a:spLocks noChangeArrowheads="1"/>
          </p:cNvSpPr>
          <p:nvPr/>
        </p:nvSpPr>
        <p:spPr bwMode="auto">
          <a:xfrm>
            <a:off x="11109960" y="7318074"/>
            <a:ext cx="2971800" cy="22374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defTabSz="914400" fontAlgn="base">
              <a:spcBef>
                <a:spcPct val="0"/>
              </a:spcBef>
              <a:spcAft>
                <a:spcPts val="1000"/>
              </a:spcAft>
            </a:pPr>
            <a:r>
              <a:rPr lang="en-US" sz="2000" b="1" dirty="0" smtClean="0">
                <a:latin typeface="Roboto"/>
                <a:cs typeface="Arial" pitchFamily="34" charset="0"/>
              </a:rPr>
              <a:t>Not a Suspected Case</a:t>
            </a:r>
          </a:p>
          <a:p>
            <a:pPr marL="168275" marR="0" lvl="0" indent="-168275" defTabSz="914400" rtl="0" eaLnBrk="1" fontAlgn="base" latinLnBrk="0" hangingPunct="1">
              <a:lnSpc>
                <a:spcPct val="100000"/>
              </a:lnSpc>
              <a:spcBef>
                <a:spcPct val="0"/>
              </a:spcBef>
              <a:buClrTx/>
              <a:buSzTx/>
              <a:buFont typeface="Arial" pitchFamily="34" charset="0"/>
              <a:buChar char="•"/>
              <a:tabLst/>
            </a:pPr>
            <a:r>
              <a:rPr kumimoji="0" lang="en-US" sz="2000" b="0" i="0" u="none" strike="noStrike" cap="none" normalizeH="0" baseline="0" dirty="0" smtClean="0">
                <a:ln>
                  <a:noFill/>
                </a:ln>
                <a:solidFill>
                  <a:schemeClr val="tx1"/>
                </a:solidFill>
                <a:effectLst/>
                <a:latin typeface="Roboto"/>
                <a:cs typeface="Arial" pitchFamily="34" charset="0"/>
              </a:rPr>
              <a:t>Send to Doctor in Respiratory / Flu  Clinic</a:t>
            </a:r>
          </a:p>
          <a:p>
            <a:pPr marL="168275" marR="0" lvl="0" indent="-168275"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Roboto"/>
                <a:cs typeface="Arial" pitchFamily="34" charset="0"/>
              </a:rPr>
              <a:t>Treatment as per  patients clinical requirement </a:t>
            </a:r>
          </a:p>
        </p:txBody>
      </p:sp>
      <p:sp>
        <p:nvSpPr>
          <p:cNvPr id="12" name="Text Box 24"/>
          <p:cNvSpPr txBox="1">
            <a:spLocks noChangeArrowheads="1"/>
          </p:cNvSpPr>
          <p:nvPr/>
        </p:nvSpPr>
        <p:spPr bwMode="auto">
          <a:xfrm>
            <a:off x="14356080" y="7318075"/>
            <a:ext cx="3627120" cy="21916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defTabSz="914400" fontAlgn="base">
              <a:spcBef>
                <a:spcPct val="0"/>
              </a:spcBef>
              <a:spcAft>
                <a:spcPts val="1000"/>
              </a:spcAft>
            </a:pPr>
            <a:r>
              <a:rPr lang="en-US" sz="2000" b="1" dirty="0" smtClean="0">
                <a:latin typeface="Roboto"/>
                <a:cs typeface="Arial" pitchFamily="34" charset="0"/>
              </a:rPr>
              <a:t>Suspected Case</a:t>
            </a:r>
          </a:p>
          <a:p>
            <a:pPr marL="168275" marR="0" lvl="0" indent="-168275" defTabSz="914400" rtl="0" eaLnBrk="1" fontAlgn="base" latinLnBrk="0" hangingPunct="1">
              <a:lnSpc>
                <a:spcPct val="100000"/>
              </a:lnSpc>
              <a:spcBef>
                <a:spcPct val="0"/>
              </a:spcBef>
              <a:spcAft>
                <a:spcPts val="6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Roboto"/>
                <a:cs typeface="Arial" pitchFamily="34" charset="0"/>
              </a:rPr>
              <a:t>Nurse to fill screening form</a:t>
            </a:r>
          </a:p>
          <a:p>
            <a:pPr marL="168275" marR="0" lvl="0" indent="-168275" defTabSz="914400" rtl="0" eaLnBrk="1" fontAlgn="base" latinLnBrk="0" hangingPunct="1">
              <a:lnSpc>
                <a:spcPct val="100000"/>
              </a:lnSpc>
              <a:spcBef>
                <a:spcPct val="0"/>
              </a:spcBef>
              <a:spcAft>
                <a:spcPts val="6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Roboto"/>
                <a:cs typeface="Arial" pitchFamily="34" charset="0"/>
              </a:rPr>
              <a:t>Send to Doctor in Respiratory/Flu</a:t>
            </a:r>
            <a:r>
              <a:rPr kumimoji="0" lang="en-US" sz="2000" b="0" i="0" u="none" strike="noStrike" cap="none" normalizeH="0" dirty="0" smtClean="0">
                <a:ln>
                  <a:noFill/>
                </a:ln>
                <a:solidFill>
                  <a:schemeClr val="tx1"/>
                </a:solidFill>
                <a:effectLst/>
                <a:latin typeface="Roboto"/>
                <a:cs typeface="Arial" pitchFamily="34" charset="0"/>
              </a:rPr>
              <a:t> </a:t>
            </a:r>
            <a:r>
              <a:rPr kumimoji="0" lang="en-US" sz="2000" b="0" i="0" u="none" strike="noStrike" cap="none" normalizeH="0" baseline="0" dirty="0" smtClean="0">
                <a:ln>
                  <a:noFill/>
                </a:ln>
                <a:solidFill>
                  <a:schemeClr val="tx1"/>
                </a:solidFill>
                <a:effectLst/>
                <a:latin typeface="Roboto"/>
                <a:cs typeface="Arial" pitchFamily="34" charset="0"/>
              </a:rPr>
              <a:t> Clinic </a:t>
            </a:r>
          </a:p>
          <a:p>
            <a:pPr marL="168275" marR="0" lvl="0" indent="-168275" algn="l" defTabSz="914400" rtl="0" eaLnBrk="1" fontAlgn="base" latinLnBrk="0" hangingPunct="1">
              <a:lnSpc>
                <a:spcPct val="100000"/>
              </a:lnSpc>
              <a:spcBef>
                <a:spcPct val="0"/>
              </a:spcBef>
              <a:spcAft>
                <a:spcPts val="6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Roboto"/>
                <a:cs typeface="Arial" pitchFamily="34" charset="0"/>
              </a:rPr>
              <a:t>Referral to identified hospital</a:t>
            </a:r>
          </a:p>
        </p:txBody>
      </p:sp>
      <p:sp>
        <p:nvSpPr>
          <p:cNvPr id="13" name="Text Box 24"/>
          <p:cNvSpPr txBox="1">
            <a:spLocks noChangeArrowheads="1"/>
          </p:cNvSpPr>
          <p:nvPr/>
        </p:nvSpPr>
        <p:spPr bwMode="auto">
          <a:xfrm>
            <a:off x="7479376" y="6930845"/>
            <a:ext cx="3383280" cy="3310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1"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Roboto"/>
                <a:cs typeface="Arial" pitchFamily="34" charset="0"/>
              </a:rPr>
              <a:t>For shifting to COVID-19 Authorized Hospital </a:t>
            </a:r>
          </a:p>
          <a:p>
            <a:pPr marL="168275" indent="-168275" fontAlgn="base">
              <a:spcBef>
                <a:spcPct val="0"/>
              </a:spcBef>
              <a:spcAft>
                <a:spcPct val="0"/>
              </a:spcAft>
              <a:buFont typeface="Arial" pitchFamily="34" charset="0"/>
              <a:buChar char="•"/>
            </a:pPr>
            <a:r>
              <a:rPr lang="en-US" sz="2000" dirty="0" smtClean="0">
                <a:latin typeface="Roboto"/>
                <a:cs typeface="Arial" pitchFamily="34" charset="0"/>
              </a:rPr>
              <a:t>Call CATS ambulance (preferable)</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latin typeface="Roboto"/>
                <a:cs typeface="Arial" pitchFamily="34" charset="0"/>
              </a:rPr>
              <a:t> Can take in own car</a:t>
            </a:r>
          </a:p>
          <a:p>
            <a:pPr marL="168275" indent="-168275" defTabSz="914400" fontAlgn="base">
              <a:spcBef>
                <a:spcPct val="0"/>
              </a:spcBef>
              <a:spcAft>
                <a:spcPct val="0"/>
              </a:spcAft>
              <a:buFont typeface="Arial" pitchFamily="34" charset="0"/>
              <a:buChar char="•"/>
            </a:pPr>
            <a:r>
              <a:rPr lang="en-US" sz="2000" dirty="0" smtClean="0">
                <a:latin typeface="Roboto"/>
                <a:cs typeface="Arial" pitchFamily="34" charset="0"/>
              </a:rPr>
              <a:t> Avoid public transport</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latin typeface="Roboto"/>
                <a:cs typeface="Arial" pitchFamily="34" charset="0"/>
              </a:rPr>
              <a:t> While patient is awaiting transfer, isolate near screening desk</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latin typeface="Roboto"/>
                <a:cs typeface="Arial" pitchFamily="34" charset="0"/>
              </a:rPr>
              <a:t>Safe Transfer PPE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Roboto"/>
              <a:cs typeface="Arial" pitchFamily="34" charset="0"/>
            </a:endParaRPr>
          </a:p>
        </p:txBody>
      </p:sp>
      <p:sp>
        <p:nvSpPr>
          <p:cNvPr id="22" name="Straight Connector 15"/>
          <p:cNvSpPr>
            <a:spLocks noChangeShapeType="1"/>
          </p:cNvSpPr>
          <p:nvPr/>
        </p:nvSpPr>
        <p:spPr bwMode="auto">
          <a:xfrm flipH="1">
            <a:off x="16393160" y="6992955"/>
            <a:ext cx="0" cy="3048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latin typeface="Roboto"/>
            </a:endParaRPr>
          </a:p>
        </p:txBody>
      </p:sp>
      <p:sp>
        <p:nvSpPr>
          <p:cNvPr id="26" name="Rectangle 25"/>
          <p:cNvSpPr/>
          <p:nvPr/>
        </p:nvSpPr>
        <p:spPr>
          <a:xfrm>
            <a:off x="6489776" y="2819725"/>
            <a:ext cx="5308449" cy="492443"/>
          </a:xfrm>
          <a:prstGeom prst="rect">
            <a:avLst/>
          </a:prstGeom>
        </p:spPr>
        <p:txBody>
          <a:bodyPr wrap="square">
            <a:spAutoFit/>
          </a:bodyPr>
          <a:lstStyle/>
          <a:p>
            <a:pPr algn="ctr"/>
            <a:r>
              <a:rPr lang="x-none" sz="2000" b="1" u="sng" smtClean="0">
                <a:latin typeface="Roboto"/>
              </a:rPr>
              <a:t> </a:t>
            </a:r>
            <a:r>
              <a:rPr lang="x-none" sz="2600" b="1" smtClean="0">
                <a:solidFill>
                  <a:srgbClr val="15526C"/>
                </a:solidFill>
                <a:latin typeface="Roboto" panose="02000000000000000000" pitchFamily="2" charset="0"/>
                <a:ea typeface="Roboto" panose="02000000000000000000" pitchFamily="2" charset="0"/>
                <a:cs typeface="+mj-cs"/>
              </a:rPr>
              <a:t>SCREEN – ISOLATE -TRANSFER</a:t>
            </a:r>
            <a:endParaRPr lang="en-US" sz="2600" b="1" dirty="0">
              <a:solidFill>
                <a:srgbClr val="15526C"/>
              </a:solidFill>
              <a:latin typeface="Roboto" panose="02000000000000000000" pitchFamily="2" charset="0"/>
              <a:ea typeface="Roboto" panose="02000000000000000000" pitchFamily="2" charset="0"/>
              <a:cs typeface="+mj-cs"/>
            </a:endParaRPr>
          </a:p>
        </p:txBody>
      </p:sp>
      <p:sp>
        <p:nvSpPr>
          <p:cNvPr id="16" name="Straight Connector 15"/>
          <p:cNvSpPr>
            <a:spLocks noChangeShapeType="1"/>
          </p:cNvSpPr>
          <p:nvPr/>
        </p:nvSpPr>
        <p:spPr bwMode="auto">
          <a:xfrm flipH="1">
            <a:off x="14914880" y="4325955"/>
            <a:ext cx="0" cy="3048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latin typeface="Roboto"/>
            </a:endParaRPr>
          </a:p>
        </p:txBody>
      </p:sp>
      <p:sp>
        <p:nvSpPr>
          <p:cNvPr id="18" name="Straight Connector 17"/>
          <p:cNvSpPr>
            <a:spLocks noChangeShapeType="1"/>
          </p:cNvSpPr>
          <p:nvPr/>
        </p:nvSpPr>
        <p:spPr bwMode="auto">
          <a:xfrm flipH="1">
            <a:off x="14914880" y="3381075"/>
            <a:ext cx="0" cy="3657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latin typeface="Roboto"/>
            </a:endParaRPr>
          </a:p>
        </p:txBody>
      </p:sp>
      <p:sp>
        <p:nvSpPr>
          <p:cNvPr id="19" name="Straight Connector 18"/>
          <p:cNvSpPr>
            <a:spLocks noChangeShapeType="1"/>
          </p:cNvSpPr>
          <p:nvPr/>
        </p:nvSpPr>
        <p:spPr bwMode="auto">
          <a:xfrm flipH="1">
            <a:off x="3271520" y="3381075"/>
            <a:ext cx="0" cy="3657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latin typeface="Roboto"/>
            </a:endParaRPr>
          </a:p>
        </p:txBody>
      </p:sp>
      <p:sp>
        <p:nvSpPr>
          <p:cNvPr id="20" name="Straight Connector 15"/>
          <p:cNvSpPr>
            <a:spLocks noChangeShapeType="1"/>
          </p:cNvSpPr>
          <p:nvPr/>
        </p:nvSpPr>
        <p:spPr bwMode="auto">
          <a:xfrm flipH="1">
            <a:off x="12644120" y="6992955"/>
            <a:ext cx="0" cy="3048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dirty="0">
              <a:latin typeface="Roboto"/>
            </a:endParaRPr>
          </a:p>
        </p:txBody>
      </p:sp>
      <p:sp>
        <p:nvSpPr>
          <p:cNvPr id="23" name="Straight Connector 15"/>
          <p:cNvSpPr>
            <a:spLocks noChangeShapeType="1"/>
          </p:cNvSpPr>
          <p:nvPr/>
        </p:nvSpPr>
        <p:spPr bwMode="auto">
          <a:xfrm flipH="1">
            <a:off x="5527040" y="6124275"/>
            <a:ext cx="0" cy="3200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latin typeface="Roboto"/>
            </a:endParaRPr>
          </a:p>
        </p:txBody>
      </p:sp>
      <p:sp>
        <p:nvSpPr>
          <p:cNvPr id="24" name="Straight Connector 15"/>
          <p:cNvSpPr>
            <a:spLocks noChangeShapeType="1"/>
          </p:cNvSpPr>
          <p:nvPr/>
        </p:nvSpPr>
        <p:spPr bwMode="auto">
          <a:xfrm flipH="1">
            <a:off x="1808480" y="6124275"/>
            <a:ext cx="0" cy="3048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latin typeface="Roboto"/>
            </a:endParaRPr>
          </a:p>
        </p:txBody>
      </p:sp>
      <p:cxnSp>
        <p:nvCxnSpPr>
          <p:cNvPr id="27" name="Straight Connector 26"/>
          <p:cNvCxnSpPr/>
          <p:nvPr/>
        </p:nvCxnSpPr>
        <p:spPr>
          <a:xfrm>
            <a:off x="3291840" y="3535680"/>
            <a:ext cx="1162812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hape 29"/>
          <p:cNvCxnSpPr>
            <a:stCxn id="10" idx="2"/>
          </p:cNvCxnSpPr>
          <p:nvPr/>
        </p:nvCxnSpPr>
        <p:spPr>
          <a:xfrm rot="16200000" flipH="1">
            <a:off x="5919872" y="8495431"/>
            <a:ext cx="1155473" cy="1909503"/>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hape 32"/>
          <p:cNvCxnSpPr>
            <a:stCxn id="12" idx="2"/>
          </p:cNvCxnSpPr>
          <p:nvPr/>
        </p:nvCxnSpPr>
        <p:spPr>
          <a:xfrm rot="5400000">
            <a:off x="13281660" y="7124700"/>
            <a:ext cx="502920" cy="527304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173071"/>
            <a:ext cx="1057217" cy="951494"/>
          </a:xfrm>
          <a:prstGeom prst="rect">
            <a:avLst/>
          </a:prstGeom>
        </p:spPr>
      </p:pic>
      <p:sp>
        <p:nvSpPr>
          <p:cNvPr id="28" name="TextBox 27"/>
          <p:cNvSpPr txBox="1"/>
          <p:nvPr/>
        </p:nvSpPr>
        <p:spPr>
          <a:xfrm>
            <a:off x="-1" y="9917668"/>
            <a:ext cx="4712677" cy="369332"/>
          </a:xfrm>
          <a:prstGeom prst="rect">
            <a:avLst/>
          </a:prstGeom>
          <a:noFill/>
        </p:spPr>
        <p:txBody>
          <a:bodyPr wrap="square" rtlCol="0">
            <a:spAutoFit/>
          </a:bodyPr>
          <a:lstStyle/>
          <a:p>
            <a:r>
              <a:rPr lang="en-US" dirty="0" smtClean="0"/>
              <a:t>Source: Protocols from various hospitals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51391-530E-4C3D-87A6-503EF8BFC795}"/>
              </a:ext>
            </a:extLst>
          </p:cNvPr>
          <p:cNvSpPr>
            <a:spLocks noGrp="1"/>
          </p:cNvSpPr>
          <p:nvPr>
            <p:ph type="title"/>
          </p:nvPr>
        </p:nvSpPr>
        <p:spPr/>
        <p:txBody>
          <a:bodyPr/>
          <a:lstStyle/>
          <a:p>
            <a:r>
              <a:rPr lang="en-US" dirty="0" smtClean="0"/>
              <a:t>Screening for COVID-19</a:t>
            </a:r>
            <a:endParaRPr lang="en-US" dirty="0"/>
          </a:p>
        </p:txBody>
      </p:sp>
      <p:sp>
        <p:nvSpPr>
          <p:cNvPr id="3" name="Content Placeholder 2">
            <a:extLst>
              <a:ext uri="{FF2B5EF4-FFF2-40B4-BE49-F238E27FC236}">
                <a16:creationId xmlns="" xmlns:a16="http://schemas.microsoft.com/office/drawing/2014/main" id="{0D20F93D-391F-4D1A-A205-29F9132A9D84}"/>
              </a:ext>
            </a:extLst>
          </p:cNvPr>
          <p:cNvSpPr>
            <a:spLocks noGrp="1"/>
          </p:cNvSpPr>
          <p:nvPr>
            <p:ph idx="1"/>
          </p:nvPr>
        </p:nvSpPr>
        <p:spPr/>
        <p:txBody>
          <a:bodyPr/>
          <a:lstStyle/>
          <a:p>
            <a:pPr marL="514350" lvl="0" indent="-514350">
              <a:lnSpc>
                <a:spcPct val="100000"/>
              </a:lnSpc>
              <a:buNone/>
            </a:pPr>
            <a:r>
              <a:rPr lang="en-US" sz="2800" b="1" dirty="0" smtClean="0"/>
              <a:t>In Health Care Facilities</a:t>
            </a:r>
          </a:p>
          <a:p>
            <a:pPr marL="514350" indent="-514350">
              <a:lnSpc>
                <a:spcPct val="100000"/>
              </a:lnSpc>
            </a:pPr>
            <a:r>
              <a:rPr lang="en-US" sz="2800" dirty="0" smtClean="0"/>
              <a:t>Conduct timely and effective TRIAGE (assignment of degree of urgency) for early identification of patients with acute respiratory infection (ARI) to prevent the transmission of pathogens to health care workers and other patients</a:t>
            </a:r>
          </a:p>
          <a:p>
            <a:pPr marL="514350" indent="-514350">
              <a:lnSpc>
                <a:spcPct val="100000"/>
              </a:lnSpc>
            </a:pPr>
            <a:r>
              <a:rPr lang="en-US" sz="2800" dirty="0" smtClean="0"/>
              <a:t>Prioritize isolation and care of symptomatic patients</a:t>
            </a:r>
          </a:p>
          <a:p>
            <a:pPr marL="514350" indent="-514350">
              <a:lnSpc>
                <a:spcPct val="100000"/>
              </a:lnSpc>
            </a:pPr>
            <a:r>
              <a:rPr lang="en-US" sz="2800" dirty="0" smtClean="0">
                <a:solidFill>
                  <a:srgbClr val="595959"/>
                </a:solidFill>
              </a:rPr>
              <a:t>Prevent Overcrowding. Maintain a separate </a:t>
            </a:r>
            <a:r>
              <a:rPr lang="en-US" sz="2800" b="1" dirty="0" smtClean="0">
                <a:solidFill>
                  <a:srgbClr val="595959"/>
                </a:solidFill>
              </a:rPr>
              <a:t>Flu-clinic</a:t>
            </a:r>
            <a:r>
              <a:rPr lang="en-US" sz="2800" dirty="0" smtClean="0">
                <a:solidFill>
                  <a:srgbClr val="595959"/>
                </a:solidFill>
              </a:rPr>
              <a:t> for all patients coming with flu-like symptoms</a:t>
            </a:r>
          </a:p>
          <a:p>
            <a:pPr marL="514350" indent="-514350">
              <a:lnSpc>
                <a:spcPct val="100000"/>
              </a:lnSpc>
            </a:pPr>
            <a:r>
              <a:rPr lang="en-US" sz="2800" dirty="0" smtClean="0">
                <a:solidFill>
                  <a:srgbClr val="595959"/>
                </a:solidFill>
              </a:rPr>
              <a:t>Keep at least </a:t>
            </a:r>
            <a:r>
              <a:rPr lang="en-US" sz="2800" b="1" dirty="0" smtClean="0">
                <a:solidFill>
                  <a:srgbClr val="595959"/>
                </a:solidFill>
              </a:rPr>
              <a:t>1 meter distance </a:t>
            </a:r>
            <a:r>
              <a:rPr lang="en-US" sz="2800" dirty="0" smtClean="0">
                <a:solidFill>
                  <a:srgbClr val="595959"/>
                </a:solidFill>
              </a:rPr>
              <a:t>between suspected patients and other patients</a:t>
            </a:r>
          </a:p>
          <a:p>
            <a:pPr marL="514350" indent="-514350">
              <a:lnSpc>
                <a:spcPct val="100000"/>
              </a:lnSpc>
            </a:pPr>
            <a:r>
              <a:rPr lang="en-US" sz="2800" dirty="0" smtClean="0"/>
              <a:t>Instruct all patients to cover nose and mouth during coughing or sneezing with tissue or flexed elbow</a:t>
            </a:r>
          </a:p>
          <a:p>
            <a:pPr marL="514350" lvl="0" indent="-514350">
              <a:lnSpc>
                <a:spcPct val="100000"/>
              </a:lnSpc>
              <a:buFont typeface="+mj-lt"/>
              <a:buAutoNum type="arabicPeriod"/>
            </a:pPr>
            <a:endParaRPr lang="en-US" sz="2800" dirty="0" smtClean="0"/>
          </a:p>
        </p:txBody>
      </p:sp>
      <p:sp>
        <p:nvSpPr>
          <p:cNvPr id="9" name="Rectangle: Rounded Corners 8">
            <a:extLst>
              <a:ext uri="{FF2B5EF4-FFF2-40B4-BE49-F238E27FC236}">
                <a16:creationId xmlns="" xmlns:a16="http://schemas.microsoft.com/office/drawing/2014/main" id="{D95ECB1C-3795-4811-BC70-B82D7BCF4C54}"/>
              </a:ext>
            </a:extLst>
          </p:cNvPr>
          <p:cNvSpPr>
            <a:spLocks/>
          </p:cNvSpPr>
          <p:nvPr/>
        </p:nvSpPr>
        <p:spPr>
          <a:xfrm rot="5400000">
            <a:off x="12233909" y="2644140"/>
            <a:ext cx="4343400" cy="5722621"/>
          </a:xfrm>
          <a:prstGeom prst="roundRect">
            <a:avLst/>
          </a:prstGeom>
          <a:noFill/>
          <a:ln>
            <a:solidFill>
              <a:srgbClr val="0E3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600"/>
          </a:p>
        </p:txBody>
      </p:sp>
      <p:grpSp>
        <p:nvGrpSpPr>
          <p:cNvPr id="16" name="Group 15"/>
          <p:cNvGrpSpPr/>
          <p:nvPr/>
        </p:nvGrpSpPr>
        <p:grpSpPr>
          <a:xfrm>
            <a:off x="11787556" y="3530566"/>
            <a:ext cx="640080" cy="3756499"/>
            <a:chOff x="11787556" y="3530566"/>
            <a:chExt cx="640080" cy="3526191"/>
          </a:xfrm>
        </p:grpSpPr>
        <p:sp>
          <p:nvSpPr>
            <p:cNvPr id="6" name="Freeform: Shape 8">
              <a:extLst>
                <a:ext uri="{FF2B5EF4-FFF2-40B4-BE49-F238E27FC236}">
                  <a16:creationId xmlns="" xmlns:a16="http://schemas.microsoft.com/office/drawing/2014/main" id="{21EB78DD-C4CC-48B5-8822-52F05EC75972}"/>
                </a:ext>
              </a:extLst>
            </p:cNvPr>
            <p:cNvSpPr>
              <a:spLocks noChangeAspect="1"/>
            </p:cNvSpPr>
            <p:nvPr/>
          </p:nvSpPr>
          <p:spPr>
            <a:xfrm rot="2700000">
              <a:off x="11947576" y="3370546"/>
              <a:ext cx="320040" cy="640080"/>
            </a:xfrm>
            <a:custGeom>
              <a:avLst/>
              <a:gdLst>
                <a:gd name="connsiteX0" fmla="*/ 274320 w 320040"/>
                <a:gd name="connsiteY0" fmla="*/ 0 h 685800"/>
                <a:gd name="connsiteX1" fmla="*/ 320040 w 320040"/>
                <a:gd name="connsiteY1" fmla="*/ 45720 h 685800"/>
                <a:gd name="connsiteX2" fmla="*/ 320040 w 320040"/>
                <a:gd name="connsiteY2" fmla="*/ 640080 h 685800"/>
                <a:gd name="connsiteX3" fmla="*/ 274320 w 320040"/>
                <a:gd name="connsiteY3" fmla="*/ 685800 h 685800"/>
                <a:gd name="connsiteX4" fmla="*/ 45720 w 320040"/>
                <a:gd name="connsiteY4" fmla="*/ 685800 h 685800"/>
                <a:gd name="connsiteX5" fmla="*/ 0 w 320040"/>
                <a:gd name="connsiteY5" fmla="*/ 640080 h 685800"/>
                <a:gd name="connsiteX6" fmla="*/ 45720 w 320040"/>
                <a:gd name="connsiteY6" fmla="*/ 594360 h 685800"/>
                <a:gd name="connsiteX7" fmla="*/ 228600 w 320040"/>
                <a:gd name="connsiteY7" fmla="*/ 594360 h 685800"/>
                <a:gd name="connsiteX8" fmla="*/ 228600 w 320040"/>
                <a:gd name="connsiteY8" fmla="*/ 45720 h 685800"/>
                <a:gd name="connsiteX9" fmla="*/ 274320 w 320040"/>
                <a:gd name="connsiteY9"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685800">
                  <a:moveTo>
                    <a:pt x="274320" y="0"/>
                  </a:moveTo>
                  <a:cubicBezTo>
                    <a:pt x="299570" y="0"/>
                    <a:pt x="320040" y="20470"/>
                    <a:pt x="320040" y="45720"/>
                  </a:cubicBezTo>
                  <a:lnTo>
                    <a:pt x="320040" y="640080"/>
                  </a:lnTo>
                  <a:cubicBezTo>
                    <a:pt x="320040" y="665330"/>
                    <a:pt x="299570" y="685800"/>
                    <a:pt x="274320" y="685800"/>
                  </a:cubicBezTo>
                  <a:lnTo>
                    <a:pt x="45720" y="685800"/>
                  </a:lnTo>
                  <a:cubicBezTo>
                    <a:pt x="20470" y="685800"/>
                    <a:pt x="0" y="665330"/>
                    <a:pt x="0" y="640080"/>
                  </a:cubicBezTo>
                  <a:cubicBezTo>
                    <a:pt x="0" y="614830"/>
                    <a:pt x="20470" y="594360"/>
                    <a:pt x="45720" y="594360"/>
                  </a:cubicBezTo>
                  <a:lnTo>
                    <a:pt x="228600" y="594360"/>
                  </a:lnTo>
                  <a:lnTo>
                    <a:pt x="228600" y="45720"/>
                  </a:lnTo>
                  <a:cubicBezTo>
                    <a:pt x="228600" y="20470"/>
                    <a:pt x="249070" y="0"/>
                    <a:pt x="274320" y="0"/>
                  </a:cubicBezTo>
                  <a:close/>
                </a:path>
              </a:pathLst>
            </a:custGeom>
            <a:solidFill>
              <a:srgbClr val="15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8">
              <a:extLst>
                <a:ext uri="{FF2B5EF4-FFF2-40B4-BE49-F238E27FC236}">
                  <a16:creationId xmlns="" xmlns:a16="http://schemas.microsoft.com/office/drawing/2014/main" id="{21EB78DD-C4CC-48B5-8822-52F05EC75972}"/>
                </a:ext>
              </a:extLst>
            </p:cNvPr>
            <p:cNvSpPr>
              <a:spLocks noChangeAspect="1"/>
            </p:cNvSpPr>
            <p:nvPr/>
          </p:nvSpPr>
          <p:spPr>
            <a:xfrm rot="2700000">
              <a:off x="11947576" y="4011776"/>
              <a:ext cx="320040" cy="640080"/>
            </a:xfrm>
            <a:custGeom>
              <a:avLst/>
              <a:gdLst>
                <a:gd name="connsiteX0" fmla="*/ 274320 w 320040"/>
                <a:gd name="connsiteY0" fmla="*/ 0 h 685800"/>
                <a:gd name="connsiteX1" fmla="*/ 320040 w 320040"/>
                <a:gd name="connsiteY1" fmla="*/ 45720 h 685800"/>
                <a:gd name="connsiteX2" fmla="*/ 320040 w 320040"/>
                <a:gd name="connsiteY2" fmla="*/ 640080 h 685800"/>
                <a:gd name="connsiteX3" fmla="*/ 274320 w 320040"/>
                <a:gd name="connsiteY3" fmla="*/ 685800 h 685800"/>
                <a:gd name="connsiteX4" fmla="*/ 45720 w 320040"/>
                <a:gd name="connsiteY4" fmla="*/ 685800 h 685800"/>
                <a:gd name="connsiteX5" fmla="*/ 0 w 320040"/>
                <a:gd name="connsiteY5" fmla="*/ 640080 h 685800"/>
                <a:gd name="connsiteX6" fmla="*/ 45720 w 320040"/>
                <a:gd name="connsiteY6" fmla="*/ 594360 h 685800"/>
                <a:gd name="connsiteX7" fmla="*/ 228600 w 320040"/>
                <a:gd name="connsiteY7" fmla="*/ 594360 h 685800"/>
                <a:gd name="connsiteX8" fmla="*/ 228600 w 320040"/>
                <a:gd name="connsiteY8" fmla="*/ 45720 h 685800"/>
                <a:gd name="connsiteX9" fmla="*/ 274320 w 320040"/>
                <a:gd name="connsiteY9"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685800">
                  <a:moveTo>
                    <a:pt x="274320" y="0"/>
                  </a:moveTo>
                  <a:cubicBezTo>
                    <a:pt x="299570" y="0"/>
                    <a:pt x="320040" y="20470"/>
                    <a:pt x="320040" y="45720"/>
                  </a:cubicBezTo>
                  <a:lnTo>
                    <a:pt x="320040" y="640080"/>
                  </a:lnTo>
                  <a:cubicBezTo>
                    <a:pt x="320040" y="665330"/>
                    <a:pt x="299570" y="685800"/>
                    <a:pt x="274320" y="685800"/>
                  </a:cubicBezTo>
                  <a:lnTo>
                    <a:pt x="45720" y="685800"/>
                  </a:lnTo>
                  <a:cubicBezTo>
                    <a:pt x="20470" y="685800"/>
                    <a:pt x="0" y="665330"/>
                    <a:pt x="0" y="640080"/>
                  </a:cubicBezTo>
                  <a:cubicBezTo>
                    <a:pt x="0" y="614830"/>
                    <a:pt x="20470" y="594360"/>
                    <a:pt x="45720" y="594360"/>
                  </a:cubicBezTo>
                  <a:lnTo>
                    <a:pt x="228600" y="594360"/>
                  </a:lnTo>
                  <a:lnTo>
                    <a:pt x="228600" y="45720"/>
                  </a:lnTo>
                  <a:cubicBezTo>
                    <a:pt x="228600" y="20470"/>
                    <a:pt x="249070" y="0"/>
                    <a:pt x="274320" y="0"/>
                  </a:cubicBezTo>
                  <a:close/>
                </a:path>
              </a:pathLst>
            </a:custGeom>
            <a:solidFill>
              <a:srgbClr val="15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8">
              <a:extLst>
                <a:ext uri="{FF2B5EF4-FFF2-40B4-BE49-F238E27FC236}">
                  <a16:creationId xmlns="" xmlns:a16="http://schemas.microsoft.com/office/drawing/2014/main" id="{21EB78DD-C4CC-48B5-8822-52F05EC75972}"/>
                </a:ext>
              </a:extLst>
            </p:cNvPr>
            <p:cNvSpPr>
              <a:spLocks noChangeAspect="1"/>
            </p:cNvSpPr>
            <p:nvPr/>
          </p:nvSpPr>
          <p:spPr>
            <a:xfrm rot="2700000">
              <a:off x="11947576" y="4653006"/>
              <a:ext cx="320040" cy="640080"/>
            </a:xfrm>
            <a:custGeom>
              <a:avLst/>
              <a:gdLst>
                <a:gd name="connsiteX0" fmla="*/ 274320 w 320040"/>
                <a:gd name="connsiteY0" fmla="*/ 0 h 685800"/>
                <a:gd name="connsiteX1" fmla="*/ 320040 w 320040"/>
                <a:gd name="connsiteY1" fmla="*/ 45720 h 685800"/>
                <a:gd name="connsiteX2" fmla="*/ 320040 w 320040"/>
                <a:gd name="connsiteY2" fmla="*/ 640080 h 685800"/>
                <a:gd name="connsiteX3" fmla="*/ 274320 w 320040"/>
                <a:gd name="connsiteY3" fmla="*/ 685800 h 685800"/>
                <a:gd name="connsiteX4" fmla="*/ 45720 w 320040"/>
                <a:gd name="connsiteY4" fmla="*/ 685800 h 685800"/>
                <a:gd name="connsiteX5" fmla="*/ 0 w 320040"/>
                <a:gd name="connsiteY5" fmla="*/ 640080 h 685800"/>
                <a:gd name="connsiteX6" fmla="*/ 45720 w 320040"/>
                <a:gd name="connsiteY6" fmla="*/ 594360 h 685800"/>
                <a:gd name="connsiteX7" fmla="*/ 228600 w 320040"/>
                <a:gd name="connsiteY7" fmla="*/ 594360 h 685800"/>
                <a:gd name="connsiteX8" fmla="*/ 228600 w 320040"/>
                <a:gd name="connsiteY8" fmla="*/ 45720 h 685800"/>
                <a:gd name="connsiteX9" fmla="*/ 274320 w 320040"/>
                <a:gd name="connsiteY9"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685800">
                  <a:moveTo>
                    <a:pt x="274320" y="0"/>
                  </a:moveTo>
                  <a:cubicBezTo>
                    <a:pt x="299570" y="0"/>
                    <a:pt x="320040" y="20470"/>
                    <a:pt x="320040" y="45720"/>
                  </a:cubicBezTo>
                  <a:lnTo>
                    <a:pt x="320040" y="640080"/>
                  </a:lnTo>
                  <a:cubicBezTo>
                    <a:pt x="320040" y="665330"/>
                    <a:pt x="299570" y="685800"/>
                    <a:pt x="274320" y="685800"/>
                  </a:cubicBezTo>
                  <a:lnTo>
                    <a:pt x="45720" y="685800"/>
                  </a:lnTo>
                  <a:cubicBezTo>
                    <a:pt x="20470" y="685800"/>
                    <a:pt x="0" y="665330"/>
                    <a:pt x="0" y="640080"/>
                  </a:cubicBezTo>
                  <a:cubicBezTo>
                    <a:pt x="0" y="614830"/>
                    <a:pt x="20470" y="594360"/>
                    <a:pt x="45720" y="594360"/>
                  </a:cubicBezTo>
                  <a:lnTo>
                    <a:pt x="228600" y="594360"/>
                  </a:lnTo>
                  <a:lnTo>
                    <a:pt x="228600" y="45720"/>
                  </a:lnTo>
                  <a:cubicBezTo>
                    <a:pt x="228600" y="20470"/>
                    <a:pt x="249070" y="0"/>
                    <a:pt x="274320" y="0"/>
                  </a:cubicBezTo>
                  <a:close/>
                </a:path>
              </a:pathLst>
            </a:custGeom>
            <a:solidFill>
              <a:srgbClr val="15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8">
              <a:extLst>
                <a:ext uri="{FF2B5EF4-FFF2-40B4-BE49-F238E27FC236}">
                  <a16:creationId xmlns="" xmlns:a16="http://schemas.microsoft.com/office/drawing/2014/main" id="{21EB78DD-C4CC-48B5-8822-52F05EC75972}"/>
                </a:ext>
              </a:extLst>
            </p:cNvPr>
            <p:cNvSpPr>
              <a:spLocks noChangeAspect="1"/>
            </p:cNvSpPr>
            <p:nvPr/>
          </p:nvSpPr>
          <p:spPr>
            <a:xfrm rot="2700000">
              <a:off x="11947576" y="5294236"/>
              <a:ext cx="320040" cy="640080"/>
            </a:xfrm>
            <a:custGeom>
              <a:avLst/>
              <a:gdLst>
                <a:gd name="connsiteX0" fmla="*/ 274320 w 320040"/>
                <a:gd name="connsiteY0" fmla="*/ 0 h 685800"/>
                <a:gd name="connsiteX1" fmla="*/ 320040 w 320040"/>
                <a:gd name="connsiteY1" fmla="*/ 45720 h 685800"/>
                <a:gd name="connsiteX2" fmla="*/ 320040 w 320040"/>
                <a:gd name="connsiteY2" fmla="*/ 640080 h 685800"/>
                <a:gd name="connsiteX3" fmla="*/ 274320 w 320040"/>
                <a:gd name="connsiteY3" fmla="*/ 685800 h 685800"/>
                <a:gd name="connsiteX4" fmla="*/ 45720 w 320040"/>
                <a:gd name="connsiteY4" fmla="*/ 685800 h 685800"/>
                <a:gd name="connsiteX5" fmla="*/ 0 w 320040"/>
                <a:gd name="connsiteY5" fmla="*/ 640080 h 685800"/>
                <a:gd name="connsiteX6" fmla="*/ 45720 w 320040"/>
                <a:gd name="connsiteY6" fmla="*/ 594360 h 685800"/>
                <a:gd name="connsiteX7" fmla="*/ 228600 w 320040"/>
                <a:gd name="connsiteY7" fmla="*/ 594360 h 685800"/>
                <a:gd name="connsiteX8" fmla="*/ 228600 w 320040"/>
                <a:gd name="connsiteY8" fmla="*/ 45720 h 685800"/>
                <a:gd name="connsiteX9" fmla="*/ 274320 w 320040"/>
                <a:gd name="connsiteY9"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685800">
                  <a:moveTo>
                    <a:pt x="274320" y="0"/>
                  </a:moveTo>
                  <a:cubicBezTo>
                    <a:pt x="299570" y="0"/>
                    <a:pt x="320040" y="20470"/>
                    <a:pt x="320040" y="45720"/>
                  </a:cubicBezTo>
                  <a:lnTo>
                    <a:pt x="320040" y="640080"/>
                  </a:lnTo>
                  <a:cubicBezTo>
                    <a:pt x="320040" y="665330"/>
                    <a:pt x="299570" y="685800"/>
                    <a:pt x="274320" y="685800"/>
                  </a:cubicBezTo>
                  <a:lnTo>
                    <a:pt x="45720" y="685800"/>
                  </a:lnTo>
                  <a:cubicBezTo>
                    <a:pt x="20470" y="685800"/>
                    <a:pt x="0" y="665330"/>
                    <a:pt x="0" y="640080"/>
                  </a:cubicBezTo>
                  <a:cubicBezTo>
                    <a:pt x="0" y="614830"/>
                    <a:pt x="20470" y="594360"/>
                    <a:pt x="45720" y="594360"/>
                  </a:cubicBezTo>
                  <a:lnTo>
                    <a:pt x="228600" y="594360"/>
                  </a:lnTo>
                  <a:lnTo>
                    <a:pt x="228600" y="45720"/>
                  </a:lnTo>
                  <a:cubicBezTo>
                    <a:pt x="228600" y="20470"/>
                    <a:pt x="249070" y="0"/>
                    <a:pt x="274320" y="0"/>
                  </a:cubicBezTo>
                  <a:close/>
                </a:path>
              </a:pathLst>
            </a:custGeom>
            <a:solidFill>
              <a:srgbClr val="15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8">
              <a:extLst>
                <a:ext uri="{FF2B5EF4-FFF2-40B4-BE49-F238E27FC236}">
                  <a16:creationId xmlns="" xmlns:a16="http://schemas.microsoft.com/office/drawing/2014/main" id="{21EB78DD-C4CC-48B5-8822-52F05EC75972}"/>
                </a:ext>
              </a:extLst>
            </p:cNvPr>
            <p:cNvSpPr>
              <a:spLocks noChangeAspect="1"/>
            </p:cNvSpPr>
            <p:nvPr/>
          </p:nvSpPr>
          <p:spPr>
            <a:xfrm rot="2700000">
              <a:off x="11947576" y="5935466"/>
              <a:ext cx="320040" cy="640080"/>
            </a:xfrm>
            <a:custGeom>
              <a:avLst/>
              <a:gdLst>
                <a:gd name="connsiteX0" fmla="*/ 274320 w 320040"/>
                <a:gd name="connsiteY0" fmla="*/ 0 h 685800"/>
                <a:gd name="connsiteX1" fmla="*/ 320040 w 320040"/>
                <a:gd name="connsiteY1" fmla="*/ 45720 h 685800"/>
                <a:gd name="connsiteX2" fmla="*/ 320040 w 320040"/>
                <a:gd name="connsiteY2" fmla="*/ 640080 h 685800"/>
                <a:gd name="connsiteX3" fmla="*/ 274320 w 320040"/>
                <a:gd name="connsiteY3" fmla="*/ 685800 h 685800"/>
                <a:gd name="connsiteX4" fmla="*/ 45720 w 320040"/>
                <a:gd name="connsiteY4" fmla="*/ 685800 h 685800"/>
                <a:gd name="connsiteX5" fmla="*/ 0 w 320040"/>
                <a:gd name="connsiteY5" fmla="*/ 640080 h 685800"/>
                <a:gd name="connsiteX6" fmla="*/ 45720 w 320040"/>
                <a:gd name="connsiteY6" fmla="*/ 594360 h 685800"/>
                <a:gd name="connsiteX7" fmla="*/ 228600 w 320040"/>
                <a:gd name="connsiteY7" fmla="*/ 594360 h 685800"/>
                <a:gd name="connsiteX8" fmla="*/ 228600 w 320040"/>
                <a:gd name="connsiteY8" fmla="*/ 45720 h 685800"/>
                <a:gd name="connsiteX9" fmla="*/ 274320 w 320040"/>
                <a:gd name="connsiteY9"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685800">
                  <a:moveTo>
                    <a:pt x="274320" y="0"/>
                  </a:moveTo>
                  <a:cubicBezTo>
                    <a:pt x="299570" y="0"/>
                    <a:pt x="320040" y="20470"/>
                    <a:pt x="320040" y="45720"/>
                  </a:cubicBezTo>
                  <a:lnTo>
                    <a:pt x="320040" y="640080"/>
                  </a:lnTo>
                  <a:cubicBezTo>
                    <a:pt x="320040" y="665330"/>
                    <a:pt x="299570" y="685800"/>
                    <a:pt x="274320" y="685800"/>
                  </a:cubicBezTo>
                  <a:lnTo>
                    <a:pt x="45720" y="685800"/>
                  </a:lnTo>
                  <a:cubicBezTo>
                    <a:pt x="20470" y="685800"/>
                    <a:pt x="0" y="665330"/>
                    <a:pt x="0" y="640080"/>
                  </a:cubicBezTo>
                  <a:cubicBezTo>
                    <a:pt x="0" y="614830"/>
                    <a:pt x="20470" y="594360"/>
                    <a:pt x="45720" y="594360"/>
                  </a:cubicBezTo>
                  <a:lnTo>
                    <a:pt x="228600" y="594360"/>
                  </a:lnTo>
                  <a:lnTo>
                    <a:pt x="228600" y="45720"/>
                  </a:lnTo>
                  <a:cubicBezTo>
                    <a:pt x="228600" y="20470"/>
                    <a:pt x="249070" y="0"/>
                    <a:pt x="274320" y="0"/>
                  </a:cubicBezTo>
                  <a:close/>
                </a:path>
              </a:pathLst>
            </a:custGeom>
            <a:solidFill>
              <a:srgbClr val="15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8">
              <a:extLst>
                <a:ext uri="{FF2B5EF4-FFF2-40B4-BE49-F238E27FC236}">
                  <a16:creationId xmlns="" xmlns:a16="http://schemas.microsoft.com/office/drawing/2014/main" id="{21EB78DD-C4CC-48B5-8822-52F05EC75972}"/>
                </a:ext>
              </a:extLst>
            </p:cNvPr>
            <p:cNvSpPr>
              <a:spLocks noChangeAspect="1"/>
            </p:cNvSpPr>
            <p:nvPr/>
          </p:nvSpPr>
          <p:spPr>
            <a:xfrm rot="2700000">
              <a:off x="11947576" y="6576697"/>
              <a:ext cx="320040" cy="640080"/>
            </a:xfrm>
            <a:custGeom>
              <a:avLst/>
              <a:gdLst>
                <a:gd name="connsiteX0" fmla="*/ 274320 w 320040"/>
                <a:gd name="connsiteY0" fmla="*/ 0 h 685800"/>
                <a:gd name="connsiteX1" fmla="*/ 320040 w 320040"/>
                <a:gd name="connsiteY1" fmla="*/ 45720 h 685800"/>
                <a:gd name="connsiteX2" fmla="*/ 320040 w 320040"/>
                <a:gd name="connsiteY2" fmla="*/ 640080 h 685800"/>
                <a:gd name="connsiteX3" fmla="*/ 274320 w 320040"/>
                <a:gd name="connsiteY3" fmla="*/ 685800 h 685800"/>
                <a:gd name="connsiteX4" fmla="*/ 45720 w 320040"/>
                <a:gd name="connsiteY4" fmla="*/ 685800 h 685800"/>
                <a:gd name="connsiteX5" fmla="*/ 0 w 320040"/>
                <a:gd name="connsiteY5" fmla="*/ 640080 h 685800"/>
                <a:gd name="connsiteX6" fmla="*/ 45720 w 320040"/>
                <a:gd name="connsiteY6" fmla="*/ 594360 h 685800"/>
                <a:gd name="connsiteX7" fmla="*/ 228600 w 320040"/>
                <a:gd name="connsiteY7" fmla="*/ 594360 h 685800"/>
                <a:gd name="connsiteX8" fmla="*/ 228600 w 320040"/>
                <a:gd name="connsiteY8" fmla="*/ 45720 h 685800"/>
                <a:gd name="connsiteX9" fmla="*/ 274320 w 320040"/>
                <a:gd name="connsiteY9"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685800">
                  <a:moveTo>
                    <a:pt x="274320" y="0"/>
                  </a:moveTo>
                  <a:cubicBezTo>
                    <a:pt x="299570" y="0"/>
                    <a:pt x="320040" y="20470"/>
                    <a:pt x="320040" y="45720"/>
                  </a:cubicBezTo>
                  <a:lnTo>
                    <a:pt x="320040" y="640080"/>
                  </a:lnTo>
                  <a:cubicBezTo>
                    <a:pt x="320040" y="665330"/>
                    <a:pt x="299570" y="685800"/>
                    <a:pt x="274320" y="685800"/>
                  </a:cubicBezTo>
                  <a:lnTo>
                    <a:pt x="45720" y="685800"/>
                  </a:lnTo>
                  <a:cubicBezTo>
                    <a:pt x="20470" y="685800"/>
                    <a:pt x="0" y="665330"/>
                    <a:pt x="0" y="640080"/>
                  </a:cubicBezTo>
                  <a:cubicBezTo>
                    <a:pt x="0" y="614830"/>
                    <a:pt x="20470" y="594360"/>
                    <a:pt x="45720" y="594360"/>
                  </a:cubicBezTo>
                  <a:lnTo>
                    <a:pt x="228600" y="594360"/>
                  </a:lnTo>
                  <a:lnTo>
                    <a:pt x="228600" y="45720"/>
                  </a:lnTo>
                  <a:cubicBezTo>
                    <a:pt x="228600" y="20470"/>
                    <a:pt x="249070" y="0"/>
                    <a:pt x="274320" y="0"/>
                  </a:cubicBezTo>
                  <a:close/>
                </a:path>
              </a:pathLst>
            </a:custGeom>
            <a:solidFill>
              <a:srgbClr val="15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1953559" y="2211896"/>
            <a:ext cx="4673282" cy="954107"/>
          </a:xfrm>
          <a:prstGeom prst="rect">
            <a:avLst/>
          </a:prstGeom>
        </p:spPr>
        <p:txBody>
          <a:bodyPr wrap="square">
            <a:spAutoFit/>
          </a:bodyPr>
          <a:lstStyle/>
          <a:p>
            <a:pPr algn="ctr"/>
            <a:r>
              <a:rPr lang="en-US" sz="2800" b="1" dirty="0" smtClean="0">
                <a:solidFill>
                  <a:schemeClr val="tx1">
                    <a:lumMod val="65000"/>
                    <a:lumOff val="35000"/>
                  </a:schemeClr>
                </a:solidFill>
                <a:latin typeface="Roboto" panose="02000000000000000000" pitchFamily="2" charset="0"/>
                <a:ea typeface="Roboto" panose="02000000000000000000" pitchFamily="2" charset="0"/>
              </a:rPr>
              <a:t>Key requirements in triage or screening area </a:t>
            </a:r>
          </a:p>
        </p:txBody>
      </p:sp>
      <p:sp>
        <p:nvSpPr>
          <p:cNvPr id="14" name="Rectangle 13"/>
          <p:cNvSpPr/>
          <p:nvPr/>
        </p:nvSpPr>
        <p:spPr>
          <a:xfrm>
            <a:off x="12613975" y="3315889"/>
            <a:ext cx="4299837" cy="4308872"/>
          </a:xfrm>
          <a:prstGeom prst="rect">
            <a:avLst/>
          </a:prstGeom>
        </p:spPr>
        <p:txBody>
          <a:bodyPr wrap="square">
            <a:spAutoFit/>
          </a:bodyPr>
          <a:lstStyle/>
          <a:p>
            <a:pPr>
              <a:spcBef>
                <a:spcPts val="600"/>
              </a:spcBef>
              <a:spcAft>
                <a:spcPts val="600"/>
              </a:spcAft>
              <a:defRPr sz="3200" b="1">
                <a:solidFill>
                  <a:srgbClr val="FF0000"/>
                </a:solidFill>
              </a:defRPr>
            </a:pPr>
            <a:r>
              <a:rPr lang="en-US" sz="2800" dirty="0" smtClean="0">
                <a:solidFill>
                  <a:schemeClr val="tx1">
                    <a:lumMod val="65000"/>
                    <a:lumOff val="35000"/>
                  </a:schemeClr>
                </a:solidFill>
                <a:latin typeface="Roboto" panose="02000000000000000000" pitchFamily="2" charset="0"/>
                <a:ea typeface="Roboto" panose="02000000000000000000" pitchFamily="2" charset="0"/>
              </a:rPr>
              <a:t>Screening questionnaire​</a:t>
            </a:r>
          </a:p>
          <a:p>
            <a:pPr>
              <a:spcBef>
                <a:spcPts val="600"/>
              </a:spcBef>
              <a:spcAft>
                <a:spcPts val="600"/>
              </a:spcAft>
              <a:defRPr sz="3200"/>
            </a:pPr>
            <a:r>
              <a:rPr lang="en-US" sz="2800" dirty="0" smtClean="0">
                <a:solidFill>
                  <a:schemeClr val="tx1">
                    <a:lumMod val="65000"/>
                    <a:lumOff val="35000"/>
                  </a:schemeClr>
                </a:solidFill>
                <a:latin typeface="Roboto" panose="02000000000000000000" pitchFamily="2" charset="0"/>
                <a:ea typeface="Roboto" panose="02000000000000000000" pitchFamily="2" charset="0"/>
              </a:rPr>
              <a:t>Algorithm for triage​</a:t>
            </a:r>
          </a:p>
          <a:p>
            <a:pPr>
              <a:spcBef>
                <a:spcPts val="600"/>
              </a:spcBef>
              <a:spcAft>
                <a:spcPts val="600"/>
              </a:spcAft>
              <a:defRPr sz="3200" b="1">
                <a:solidFill>
                  <a:srgbClr val="FF0000"/>
                </a:solidFill>
              </a:defRPr>
            </a:pPr>
            <a:r>
              <a:rPr lang="en-US" sz="2800" dirty="0" smtClean="0">
                <a:solidFill>
                  <a:schemeClr val="tx1">
                    <a:lumMod val="65000"/>
                    <a:lumOff val="35000"/>
                  </a:schemeClr>
                </a:solidFill>
                <a:latin typeface="Roboto" panose="02000000000000000000" pitchFamily="2" charset="0"/>
                <a:ea typeface="Roboto" panose="02000000000000000000" pitchFamily="2" charset="0"/>
              </a:rPr>
              <a:t>PPE​ (Personal Protective Equipment)</a:t>
            </a:r>
          </a:p>
          <a:p>
            <a:pPr>
              <a:spcBef>
                <a:spcPts val="600"/>
              </a:spcBef>
              <a:spcAft>
                <a:spcPts val="600"/>
              </a:spcAft>
              <a:defRPr sz="3200" b="1">
                <a:solidFill>
                  <a:srgbClr val="FF0000"/>
                </a:solidFill>
              </a:defRPr>
            </a:pPr>
            <a:r>
              <a:rPr lang="en-US" sz="2800" dirty="0" smtClean="0">
                <a:solidFill>
                  <a:schemeClr val="tx1">
                    <a:lumMod val="65000"/>
                    <a:lumOff val="35000"/>
                  </a:schemeClr>
                </a:solidFill>
                <a:latin typeface="Roboto" panose="02000000000000000000" pitchFamily="2" charset="0"/>
                <a:ea typeface="Roboto" panose="02000000000000000000" pitchFamily="2" charset="0"/>
              </a:rPr>
              <a:t>Hand hygiene supplies</a:t>
            </a:r>
          </a:p>
          <a:p>
            <a:pPr>
              <a:spcBef>
                <a:spcPts val="600"/>
              </a:spcBef>
              <a:spcAft>
                <a:spcPts val="600"/>
              </a:spcAft>
              <a:defRPr sz="3200" b="1">
                <a:solidFill>
                  <a:srgbClr val="FF0000"/>
                </a:solidFill>
              </a:defRPr>
            </a:pPr>
            <a:r>
              <a:rPr lang="en-US" sz="2800" dirty="0" smtClean="0">
                <a:solidFill>
                  <a:schemeClr val="tx1">
                    <a:lumMod val="65000"/>
                    <a:lumOff val="35000"/>
                  </a:schemeClr>
                </a:solidFill>
                <a:latin typeface="Roboto" panose="02000000000000000000" pitchFamily="2" charset="0"/>
                <a:ea typeface="Roboto" panose="02000000000000000000" pitchFamily="2" charset="0"/>
              </a:rPr>
              <a:t>Infrared thermometer​</a:t>
            </a:r>
          </a:p>
          <a:p>
            <a:pPr>
              <a:spcBef>
                <a:spcPts val="600"/>
              </a:spcBef>
              <a:spcAft>
                <a:spcPts val="600"/>
              </a:spcAft>
              <a:defRPr sz="3200"/>
            </a:pPr>
            <a:r>
              <a:rPr lang="en-US" sz="2800" dirty="0" smtClean="0">
                <a:solidFill>
                  <a:schemeClr val="tx1">
                    <a:lumMod val="65000"/>
                    <a:lumOff val="35000"/>
                  </a:schemeClr>
                </a:solidFill>
                <a:latin typeface="Roboto" panose="02000000000000000000" pitchFamily="2" charset="0"/>
                <a:ea typeface="Roboto" panose="02000000000000000000" pitchFamily="2" charset="0"/>
              </a:rPr>
              <a:t>Cleaning/disinfection​​ supplies</a:t>
            </a:r>
          </a:p>
        </p:txBody>
      </p:sp>
      <p:pic>
        <p:nvPicPr>
          <p:cNvPr id="15" name="Picture 14">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17" name="TextBox 16"/>
          <p:cNvSpPr txBox="1"/>
          <p:nvPr/>
        </p:nvSpPr>
        <p:spPr>
          <a:xfrm>
            <a:off x="0" y="9917668"/>
            <a:ext cx="3779520" cy="369332"/>
          </a:xfrm>
          <a:prstGeom prst="rect">
            <a:avLst/>
          </a:prstGeom>
          <a:noFill/>
        </p:spPr>
        <p:txBody>
          <a:bodyPr wrap="square" rtlCol="0">
            <a:spAutoFit/>
          </a:bodyPr>
          <a:lstStyle/>
          <a:p>
            <a:r>
              <a:rPr lang="en-US" dirty="0" smtClean="0"/>
              <a:t>Source: WHO</a:t>
            </a:r>
            <a:endParaRPr lang="en-US" dirty="0"/>
          </a:p>
        </p:txBody>
      </p:sp>
    </p:spTree>
    <p:extLst>
      <p:ext uri="{BB962C8B-B14F-4D97-AF65-F5344CB8AC3E}">
        <p14:creationId xmlns="" xmlns:p14="http://schemas.microsoft.com/office/powerpoint/2010/main" val="1385991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51391-530E-4C3D-87A6-503EF8BFC795}"/>
              </a:ext>
            </a:extLst>
          </p:cNvPr>
          <p:cNvSpPr>
            <a:spLocks noGrp="1"/>
          </p:cNvSpPr>
          <p:nvPr>
            <p:ph type="title"/>
          </p:nvPr>
        </p:nvSpPr>
        <p:spPr/>
        <p:txBody>
          <a:bodyPr/>
          <a:lstStyle/>
          <a:p>
            <a:r>
              <a:rPr lang="en-US" dirty="0" smtClean="0"/>
              <a:t>Screening of Visitors and Close Contacts </a:t>
            </a:r>
            <a:endParaRPr lang="en-US" dirty="0"/>
          </a:p>
        </p:txBody>
      </p:sp>
      <p:sp>
        <p:nvSpPr>
          <p:cNvPr id="3" name="Content Placeholder 2">
            <a:extLst>
              <a:ext uri="{FF2B5EF4-FFF2-40B4-BE49-F238E27FC236}">
                <a16:creationId xmlns="" xmlns:a16="http://schemas.microsoft.com/office/drawing/2014/main" id="{0D20F93D-391F-4D1A-A205-29F9132A9D84}"/>
              </a:ext>
            </a:extLst>
          </p:cNvPr>
          <p:cNvSpPr>
            <a:spLocks noGrp="1"/>
          </p:cNvSpPr>
          <p:nvPr>
            <p:ph idx="1"/>
          </p:nvPr>
        </p:nvSpPr>
        <p:spPr/>
        <p:txBody>
          <a:bodyPr/>
          <a:lstStyle/>
          <a:p>
            <a:pPr marL="514350" indent="-514350">
              <a:lnSpc>
                <a:spcPct val="100000"/>
              </a:lnSpc>
            </a:pPr>
            <a:r>
              <a:rPr lang="en-US" sz="2800" b="1" dirty="0" smtClean="0"/>
              <a:t>Screening of visitors and close contacts of a confirmed case should also be done </a:t>
            </a:r>
          </a:p>
          <a:p>
            <a:pPr marL="514350" indent="-514350">
              <a:lnSpc>
                <a:spcPct val="100000"/>
              </a:lnSpc>
            </a:pPr>
            <a:endParaRPr lang="en-US" sz="2800" b="1" dirty="0" smtClean="0"/>
          </a:p>
          <a:p>
            <a:pPr marL="514350" indent="-514350">
              <a:lnSpc>
                <a:spcPct val="100000"/>
              </a:lnSpc>
            </a:pPr>
            <a:r>
              <a:rPr lang="en-US" sz="2800" b="1" dirty="0" smtClean="0"/>
              <a:t>All high risk contacts of a confirmed case</a:t>
            </a:r>
          </a:p>
          <a:p>
            <a:pPr marL="1200150" lvl="1" indent="-514350">
              <a:lnSpc>
                <a:spcPct val="100000"/>
              </a:lnSpc>
            </a:pPr>
            <a:r>
              <a:rPr lang="en-US" sz="2800" dirty="0" smtClean="0"/>
              <a:t>if asymptomatic: should be put under home quarantine for at least 28 days.</a:t>
            </a:r>
          </a:p>
          <a:p>
            <a:pPr marL="1200150" lvl="1" indent="-514350">
              <a:lnSpc>
                <a:spcPct val="100000"/>
              </a:lnSpc>
            </a:pPr>
            <a:r>
              <a:rPr lang="en-US" sz="2800" dirty="0" smtClean="0"/>
              <a:t>if symptomatic: should be lab tested for COVID-19</a:t>
            </a:r>
          </a:p>
        </p:txBody>
      </p:sp>
      <p:pic>
        <p:nvPicPr>
          <p:cNvPr id="6" name="Picture 5">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5" name="TextBox 4"/>
          <p:cNvSpPr txBox="1"/>
          <p:nvPr/>
        </p:nvSpPr>
        <p:spPr>
          <a:xfrm>
            <a:off x="0" y="9917668"/>
            <a:ext cx="3779520" cy="369332"/>
          </a:xfrm>
          <a:prstGeom prst="rect">
            <a:avLst/>
          </a:prstGeom>
          <a:noFill/>
        </p:spPr>
        <p:txBody>
          <a:bodyPr wrap="square" rtlCol="0">
            <a:spAutoFit/>
          </a:bodyPr>
          <a:lstStyle/>
          <a:p>
            <a:r>
              <a:rPr lang="en-US" dirty="0" smtClean="0"/>
              <a:t>Source: MOHFW</a:t>
            </a:r>
            <a:endParaRPr lang="en-US" dirty="0"/>
          </a:p>
        </p:txBody>
      </p:sp>
    </p:spTree>
    <p:extLst>
      <p:ext uri="{BB962C8B-B14F-4D97-AF65-F5344CB8AC3E}">
        <p14:creationId xmlns="" xmlns:p14="http://schemas.microsoft.com/office/powerpoint/2010/main" val="1385991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51391-530E-4C3D-87A6-503EF8BFC795}"/>
              </a:ext>
            </a:extLst>
          </p:cNvPr>
          <p:cNvSpPr>
            <a:spLocks noGrp="1"/>
          </p:cNvSpPr>
          <p:nvPr>
            <p:ph type="title"/>
          </p:nvPr>
        </p:nvSpPr>
        <p:spPr/>
        <p:txBody>
          <a:bodyPr/>
          <a:lstStyle/>
          <a:p>
            <a:r>
              <a:rPr lang="en-US" dirty="0" smtClean="0"/>
              <a:t>Sample Collection and Testing</a:t>
            </a:r>
            <a:endParaRPr lang="en-US" dirty="0"/>
          </a:p>
        </p:txBody>
      </p:sp>
      <p:sp>
        <p:nvSpPr>
          <p:cNvPr id="3" name="Content Placeholder 2">
            <a:extLst>
              <a:ext uri="{FF2B5EF4-FFF2-40B4-BE49-F238E27FC236}">
                <a16:creationId xmlns="" xmlns:a16="http://schemas.microsoft.com/office/drawing/2014/main" id="{0D20F93D-391F-4D1A-A205-29F9132A9D84}"/>
              </a:ext>
            </a:extLst>
          </p:cNvPr>
          <p:cNvSpPr>
            <a:spLocks noGrp="1"/>
          </p:cNvSpPr>
          <p:nvPr>
            <p:ph idx="1"/>
          </p:nvPr>
        </p:nvSpPr>
        <p:spPr/>
        <p:txBody>
          <a:bodyPr/>
          <a:lstStyle/>
          <a:p>
            <a:pPr>
              <a:lnSpc>
                <a:spcPct val="150000"/>
              </a:lnSpc>
            </a:pPr>
            <a:r>
              <a:rPr lang="en-US" sz="2400" dirty="0" smtClean="0"/>
              <a:t>Lab test can be offered when prescribed by physician </a:t>
            </a:r>
            <a:r>
              <a:rPr lang="en-US" sz="2400" b="1" dirty="0" smtClean="0"/>
              <a:t>as per ICMR Guidelines for COVID-19 testing</a:t>
            </a:r>
          </a:p>
          <a:p>
            <a:pPr>
              <a:lnSpc>
                <a:spcPct val="150000"/>
              </a:lnSpc>
            </a:pPr>
            <a:r>
              <a:rPr lang="en-US" sz="2400" dirty="0" smtClean="0"/>
              <a:t>Currently, </a:t>
            </a:r>
            <a:r>
              <a:rPr lang="en-US" sz="2400" b="1" dirty="0" smtClean="0"/>
              <a:t>only hospitals and collection </a:t>
            </a:r>
            <a:r>
              <a:rPr lang="en-US" sz="2400" b="1" dirty="0" err="1" smtClean="0"/>
              <a:t>centres</a:t>
            </a:r>
            <a:r>
              <a:rPr lang="en-US" sz="2400" b="1" dirty="0" smtClean="0"/>
              <a:t> </a:t>
            </a:r>
            <a:r>
              <a:rPr lang="en-US" sz="2400" b="1" dirty="0" err="1" smtClean="0"/>
              <a:t>authroised</a:t>
            </a:r>
            <a:r>
              <a:rPr lang="en-US" sz="2400" b="1" dirty="0" smtClean="0"/>
              <a:t> by ICMR can</a:t>
            </a:r>
            <a:r>
              <a:rPr lang="en-US" sz="2400" dirty="0" smtClean="0"/>
              <a:t> </a:t>
            </a:r>
            <a:r>
              <a:rPr lang="en-US" sz="2400" b="1" dirty="0" smtClean="0"/>
              <a:t>collect samples </a:t>
            </a:r>
            <a:r>
              <a:rPr lang="en-US" sz="2400" dirty="0" smtClean="0"/>
              <a:t>for suspected cases of COVID-19</a:t>
            </a:r>
          </a:p>
          <a:p>
            <a:pPr>
              <a:lnSpc>
                <a:spcPct val="150000"/>
              </a:lnSpc>
            </a:pPr>
            <a:r>
              <a:rPr lang="en-US" sz="2400" dirty="0" smtClean="0"/>
              <a:t>Samples are to be </a:t>
            </a:r>
            <a:r>
              <a:rPr lang="en-US" sz="2400" b="1" dirty="0" smtClean="0"/>
              <a:t>tested only in ICMR designated labs</a:t>
            </a:r>
          </a:p>
          <a:p>
            <a:pPr>
              <a:lnSpc>
                <a:spcPct val="150000"/>
              </a:lnSpc>
            </a:pPr>
            <a:r>
              <a:rPr lang="en-US" sz="2400" dirty="0" smtClean="0"/>
              <a:t>On 21st March, ICMR announced that approved private labs can conduct the tests for COVID-19</a:t>
            </a:r>
          </a:p>
          <a:p>
            <a:pPr>
              <a:lnSpc>
                <a:spcPct val="150000"/>
              </a:lnSpc>
            </a:pPr>
            <a:r>
              <a:rPr lang="en-US" sz="2400" dirty="0" smtClean="0"/>
              <a:t>ICMR guidance evolves periodically and can be accessed at </a:t>
            </a:r>
            <a:r>
              <a:rPr lang="en-US" sz="2400" dirty="0" smtClean="0">
                <a:hlinkClick r:id="rId3"/>
              </a:rPr>
              <a:t>https://icmr.nic.in/content/covid-19</a:t>
            </a:r>
            <a:endParaRPr lang="en-US" sz="2400" dirty="0" smtClean="0"/>
          </a:p>
        </p:txBody>
      </p:sp>
      <p:sp>
        <p:nvSpPr>
          <p:cNvPr id="4" name="Rounded Rectangle 3"/>
          <p:cNvSpPr/>
          <p:nvPr/>
        </p:nvSpPr>
        <p:spPr>
          <a:xfrm>
            <a:off x="10592325" y="2308582"/>
            <a:ext cx="6988329" cy="7662208"/>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800" b="1" dirty="0" smtClean="0">
                <a:solidFill>
                  <a:schemeClr val="tx1">
                    <a:lumMod val="65000"/>
                    <a:lumOff val="35000"/>
                  </a:schemeClr>
                </a:solidFill>
                <a:latin typeface="Roboto" panose="02000000000000000000" pitchFamily="2" charset="0"/>
                <a:ea typeface="Roboto" panose="02000000000000000000" pitchFamily="2" charset="0"/>
              </a:rPr>
              <a:t>Current Testing Strategy: </a:t>
            </a:r>
          </a:p>
          <a:p>
            <a:endParaRPr lang="en-US" sz="2400" b="1" dirty="0" smtClean="0">
              <a:solidFill>
                <a:schemeClr val="tx1">
                  <a:lumMod val="65000"/>
                  <a:lumOff val="35000"/>
                </a:schemeClr>
              </a:solidFill>
              <a:latin typeface="Roboto" panose="02000000000000000000" pitchFamily="2" charset="0"/>
              <a:ea typeface="Roboto" panose="02000000000000000000" pitchFamily="2" charset="0"/>
            </a:endParaRPr>
          </a:p>
          <a:p>
            <a:pPr marL="514350" indent="-514350">
              <a:buFont typeface="+mj-lt"/>
              <a:buAutoNum type="romanLcPeriod"/>
            </a:pPr>
            <a:r>
              <a:rPr lang="en-US" sz="2200" b="1" dirty="0" smtClean="0">
                <a:solidFill>
                  <a:schemeClr val="tx1">
                    <a:lumMod val="65000"/>
                    <a:lumOff val="35000"/>
                  </a:schemeClr>
                </a:solidFill>
                <a:latin typeface="Roboto" panose="02000000000000000000" pitchFamily="2" charset="0"/>
                <a:ea typeface="Roboto" panose="02000000000000000000" pitchFamily="2" charset="0"/>
              </a:rPr>
              <a:t>All asymptomatic individuals who have undertaken international travel in the last 14 days, if they become</a:t>
            </a:r>
            <a:r>
              <a:rPr lang="en-US" sz="2200" dirty="0" smtClean="0">
                <a:solidFill>
                  <a:schemeClr val="tx1">
                    <a:lumMod val="65000"/>
                    <a:lumOff val="35000"/>
                  </a:schemeClr>
                </a:solidFill>
                <a:latin typeface="Roboto" panose="02000000000000000000" pitchFamily="2" charset="0"/>
                <a:ea typeface="Roboto" panose="02000000000000000000" pitchFamily="2" charset="0"/>
              </a:rPr>
              <a:t> </a:t>
            </a:r>
            <a:r>
              <a:rPr lang="en-US" sz="2200" b="1" dirty="0" smtClean="0">
                <a:solidFill>
                  <a:schemeClr val="tx1">
                    <a:lumMod val="65000"/>
                    <a:lumOff val="35000"/>
                  </a:schemeClr>
                </a:solidFill>
                <a:latin typeface="Roboto" panose="02000000000000000000" pitchFamily="2" charset="0"/>
                <a:ea typeface="Roboto" panose="02000000000000000000" pitchFamily="2" charset="0"/>
              </a:rPr>
              <a:t>symptomatic</a:t>
            </a:r>
            <a:r>
              <a:rPr lang="en-US" sz="2200" dirty="0" smtClean="0">
                <a:solidFill>
                  <a:schemeClr val="tx1">
                    <a:lumMod val="65000"/>
                    <a:lumOff val="35000"/>
                  </a:schemeClr>
                </a:solidFill>
                <a:latin typeface="Roboto" panose="02000000000000000000" pitchFamily="2" charset="0"/>
                <a:ea typeface="Roboto" panose="02000000000000000000" pitchFamily="2" charset="0"/>
              </a:rPr>
              <a:t> </a:t>
            </a:r>
            <a:r>
              <a:rPr lang="en-US" sz="2200" b="1" dirty="0" smtClean="0">
                <a:solidFill>
                  <a:schemeClr val="tx1">
                    <a:lumMod val="65000"/>
                    <a:lumOff val="35000"/>
                  </a:schemeClr>
                </a:solidFill>
                <a:latin typeface="Roboto" panose="02000000000000000000" pitchFamily="2" charset="0"/>
                <a:ea typeface="Roboto" panose="02000000000000000000" pitchFamily="2" charset="0"/>
              </a:rPr>
              <a:t>for COVID-19</a:t>
            </a:r>
          </a:p>
          <a:p>
            <a:pPr marL="514350" indent="-514350">
              <a:buFont typeface="+mj-lt"/>
              <a:buAutoNum type="romanLcPeriod"/>
            </a:pPr>
            <a:endParaRPr lang="en-US" sz="2200" b="1" dirty="0" smtClean="0">
              <a:solidFill>
                <a:schemeClr val="tx1">
                  <a:lumMod val="65000"/>
                  <a:lumOff val="35000"/>
                </a:schemeClr>
              </a:solidFill>
              <a:latin typeface="Roboto" panose="02000000000000000000" pitchFamily="2" charset="0"/>
              <a:ea typeface="Roboto" panose="02000000000000000000" pitchFamily="2" charset="0"/>
            </a:endParaRPr>
          </a:p>
          <a:p>
            <a:pPr marL="514350" indent="-514350">
              <a:buFont typeface="+mj-lt"/>
              <a:buAutoNum type="romanLcPeriod"/>
            </a:pPr>
            <a:r>
              <a:rPr lang="en-US" sz="2200" b="1" dirty="0" smtClean="0">
                <a:solidFill>
                  <a:schemeClr val="tx1">
                    <a:lumMod val="65000"/>
                    <a:lumOff val="35000"/>
                  </a:schemeClr>
                </a:solidFill>
                <a:latin typeface="Roboto" panose="02000000000000000000" pitchFamily="2" charset="0"/>
                <a:ea typeface="Roboto" panose="02000000000000000000" pitchFamily="2" charset="0"/>
              </a:rPr>
              <a:t>All symptomatic contacts of laboratory confirmed cases</a:t>
            </a:r>
          </a:p>
          <a:p>
            <a:pPr marL="514350" indent="-514350">
              <a:buFont typeface="+mj-lt"/>
              <a:buAutoNum type="romanLcPeriod"/>
            </a:pPr>
            <a:endParaRPr lang="en-US" sz="2200" b="1" dirty="0" smtClean="0">
              <a:solidFill>
                <a:schemeClr val="tx1">
                  <a:lumMod val="65000"/>
                  <a:lumOff val="35000"/>
                </a:schemeClr>
              </a:solidFill>
              <a:latin typeface="Roboto" panose="02000000000000000000" pitchFamily="2" charset="0"/>
              <a:ea typeface="Roboto" panose="02000000000000000000" pitchFamily="2" charset="0"/>
            </a:endParaRPr>
          </a:p>
          <a:p>
            <a:pPr marL="514350" indent="-514350">
              <a:buFont typeface="+mj-lt"/>
              <a:buAutoNum type="romanLcPeriod"/>
            </a:pPr>
            <a:r>
              <a:rPr lang="en-US" sz="2200" b="1" dirty="0" smtClean="0">
                <a:solidFill>
                  <a:schemeClr val="tx1">
                    <a:lumMod val="65000"/>
                    <a:lumOff val="35000"/>
                  </a:schemeClr>
                </a:solidFill>
                <a:latin typeface="Roboto" panose="02000000000000000000" pitchFamily="2" charset="0"/>
                <a:ea typeface="Roboto" panose="02000000000000000000" pitchFamily="2" charset="0"/>
              </a:rPr>
              <a:t>All symptomatic health care workers</a:t>
            </a:r>
          </a:p>
          <a:p>
            <a:pPr marL="514350" indent="-514350">
              <a:buFont typeface="+mj-lt"/>
              <a:buAutoNum type="romanLcPeriod"/>
            </a:pPr>
            <a:endParaRPr lang="en-US" sz="2200" b="1" dirty="0" smtClean="0">
              <a:solidFill>
                <a:schemeClr val="tx1">
                  <a:lumMod val="65000"/>
                  <a:lumOff val="35000"/>
                </a:schemeClr>
              </a:solidFill>
              <a:latin typeface="Roboto" panose="02000000000000000000" pitchFamily="2" charset="0"/>
              <a:ea typeface="Roboto" panose="02000000000000000000" pitchFamily="2" charset="0"/>
            </a:endParaRPr>
          </a:p>
          <a:p>
            <a:pPr marL="514350" indent="-514350">
              <a:buFont typeface="+mj-lt"/>
              <a:buAutoNum type="romanLcPeriod"/>
            </a:pPr>
            <a:r>
              <a:rPr lang="en-US" sz="2200" b="1" dirty="0" smtClean="0">
                <a:solidFill>
                  <a:schemeClr val="tx1">
                    <a:lumMod val="65000"/>
                    <a:lumOff val="35000"/>
                  </a:schemeClr>
                </a:solidFill>
                <a:latin typeface="Roboto" panose="02000000000000000000" pitchFamily="2" charset="0"/>
                <a:ea typeface="Roboto" panose="02000000000000000000" pitchFamily="2" charset="0"/>
              </a:rPr>
              <a:t>All hospitalized patients with Severe Acute Respiratory Illness</a:t>
            </a:r>
            <a:r>
              <a:rPr lang="en-US" sz="2200" dirty="0" smtClean="0">
                <a:solidFill>
                  <a:schemeClr val="tx1">
                    <a:lumMod val="65000"/>
                    <a:lumOff val="35000"/>
                  </a:schemeClr>
                </a:solidFill>
                <a:latin typeface="Roboto" panose="02000000000000000000" pitchFamily="2" charset="0"/>
                <a:ea typeface="Roboto" panose="02000000000000000000" pitchFamily="2" charset="0"/>
              </a:rPr>
              <a:t> (fever AND cough and/or shortness of breath)</a:t>
            </a:r>
          </a:p>
          <a:p>
            <a:pPr marL="514350" indent="-514350">
              <a:buFont typeface="+mj-lt"/>
              <a:buAutoNum type="romanLcPeriod"/>
            </a:pPr>
            <a:endParaRPr lang="en-US" sz="2200" dirty="0" smtClean="0">
              <a:solidFill>
                <a:schemeClr val="tx1">
                  <a:lumMod val="65000"/>
                  <a:lumOff val="35000"/>
                </a:schemeClr>
              </a:solidFill>
              <a:latin typeface="Roboto" panose="02000000000000000000" pitchFamily="2" charset="0"/>
              <a:ea typeface="Roboto" panose="02000000000000000000" pitchFamily="2" charset="0"/>
            </a:endParaRPr>
          </a:p>
          <a:p>
            <a:pPr marL="514350" indent="-514350">
              <a:buFont typeface="+mj-lt"/>
              <a:buAutoNum type="romanLcPeriod"/>
            </a:pPr>
            <a:r>
              <a:rPr lang="en-US" sz="2200" b="1" dirty="0" smtClean="0">
                <a:solidFill>
                  <a:schemeClr val="tx1">
                    <a:lumMod val="65000"/>
                    <a:lumOff val="35000"/>
                  </a:schemeClr>
                </a:solidFill>
                <a:latin typeface="Roboto" panose="02000000000000000000" pitchFamily="2" charset="0"/>
                <a:ea typeface="Roboto" panose="02000000000000000000" pitchFamily="2" charset="0"/>
              </a:rPr>
              <a:t>Asymptomatic direct and high-risk contacts of a confirmed case </a:t>
            </a:r>
            <a:r>
              <a:rPr lang="en-US" sz="2200" dirty="0" smtClean="0">
                <a:solidFill>
                  <a:schemeClr val="tx1">
                    <a:lumMod val="65000"/>
                    <a:lumOff val="35000"/>
                  </a:schemeClr>
                </a:solidFill>
                <a:latin typeface="Roboto" panose="02000000000000000000" pitchFamily="2" charset="0"/>
                <a:ea typeface="Roboto" panose="02000000000000000000" pitchFamily="2" charset="0"/>
              </a:rPr>
              <a:t>should be tested once between day 5 and day 14 of coming in his/her contact</a:t>
            </a:r>
          </a:p>
        </p:txBody>
      </p:sp>
      <p:pic>
        <p:nvPicPr>
          <p:cNvPr id="5" name="Picture 4">
            <a:extLst>
              <a:ext uri="{FF2B5EF4-FFF2-40B4-BE49-F238E27FC236}">
                <a16:creationId xmlns="" xmlns:a16="http://schemas.microsoft.com/office/drawing/2014/main" id="{4DD78273-5DB4-4FB1-8FF1-6EEDD9185AC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6" name="TextBox 5"/>
          <p:cNvSpPr txBox="1"/>
          <p:nvPr/>
        </p:nvSpPr>
        <p:spPr>
          <a:xfrm>
            <a:off x="0" y="9917668"/>
            <a:ext cx="3779520" cy="369332"/>
          </a:xfrm>
          <a:prstGeom prst="rect">
            <a:avLst/>
          </a:prstGeom>
          <a:noFill/>
        </p:spPr>
        <p:txBody>
          <a:bodyPr wrap="square" rtlCol="0">
            <a:spAutoFit/>
          </a:bodyPr>
          <a:lstStyle/>
          <a:p>
            <a:r>
              <a:rPr lang="en-US" dirty="0" smtClean="0"/>
              <a:t>Source: ICMR</a:t>
            </a:r>
            <a:endParaRPr lang="en-US" dirty="0"/>
          </a:p>
        </p:txBody>
      </p:sp>
    </p:spTree>
    <p:extLst>
      <p:ext uri="{BB962C8B-B14F-4D97-AF65-F5344CB8AC3E}">
        <p14:creationId xmlns="" xmlns:p14="http://schemas.microsoft.com/office/powerpoint/2010/main" val="1385991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B405C7-C0F3-477A-8525-452F35DA3980}"/>
              </a:ext>
            </a:extLst>
          </p:cNvPr>
          <p:cNvSpPr>
            <a:spLocks noGrp="1"/>
          </p:cNvSpPr>
          <p:nvPr>
            <p:ph type="title"/>
          </p:nvPr>
        </p:nvSpPr>
        <p:spPr/>
        <p:txBody>
          <a:bodyPr/>
          <a:lstStyle/>
          <a:p>
            <a:pPr lvl="0"/>
            <a:r>
              <a:rPr lang="en-US" dirty="0" smtClean="0"/>
              <a:t>Home Quarantine</a:t>
            </a:r>
            <a:endParaRPr lang="en-US" dirty="0"/>
          </a:p>
        </p:txBody>
      </p:sp>
      <p:sp>
        <p:nvSpPr>
          <p:cNvPr id="3" name="Content Placeholder 2">
            <a:extLst>
              <a:ext uri="{FF2B5EF4-FFF2-40B4-BE49-F238E27FC236}">
                <a16:creationId xmlns="" xmlns:a16="http://schemas.microsoft.com/office/drawing/2014/main" id="{AC2A574B-A04E-458C-9FCF-4D4C7D39ADE0}"/>
              </a:ext>
            </a:extLst>
          </p:cNvPr>
          <p:cNvSpPr>
            <a:spLocks noGrp="1"/>
          </p:cNvSpPr>
          <p:nvPr>
            <p:ph sz="half" idx="1"/>
          </p:nvPr>
        </p:nvSpPr>
        <p:spPr>
          <a:xfrm>
            <a:off x="1257299" y="2738438"/>
            <a:ext cx="11345517" cy="6527007"/>
          </a:xfrm>
        </p:spPr>
        <p:txBody>
          <a:bodyPr/>
          <a:lstStyle/>
          <a:p>
            <a:r>
              <a:rPr lang="en-US" sz="2400" dirty="0" smtClean="0"/>
              <a:t>Appropriate for patients with </a:t>
            </a:r>
            <a:r>
              <a:rPr lang="en-US" sz="2400" b="1" dirty="0" smtClean="0"/>
              <a:t>mild infection </a:t>
            </a:r>
            <a:r>
              <a:rPr lang="en-US" sz="2400" dirty="0" smtClean="0"/>
              <a:t>who can be adequately isolated in the outpatient setting</a:t>
            </a:r>
          </a:p>
          <a:p>
            <a:pPr lvl="0"/>
            <a:r>
              <a:rPr lang="en-US" sz="2400" dirty="0" smtClean="0"/>
              <a:t>Patients should be advised to </a:t>
            </a:r>
          </a:p>
          <a:p>
            <a:pPr lvl="1"/>
            <a:r>
              <a:rPr lang="en-US" sz="2400" b="1" dirty="0" smtClean="0"/>
              <a:t>stay at home </a:t>
            </a:r>
            <a:r>
              <a:rPr lang="en-US" sz="2400" dirty="0" smtClean="0"/>
              <a:t>and try to separate themselves from other people in the household</a:t>
            </a:r>
          </a:p>
          <a:p>
            <a:pPr lvl="1"/>
            <a:r>
              <a:rPr lang="en-US" sz="2400" b="1" dirty="0" smtClean="0"/>
              <a:t>wear a facemask </a:t>
            </a:r>
            <a:r>
              <a:rPr lang="en-US" sz="2400" dirty="0" smtClean="0"/>
              <a:t>when in the same room (or vehicle) as other people and when presenting to healthcare settings</a:t>
            </a:r>
          </a:p>
          <a:p>
            <a:pPr lvl="0"/>
            <a:r>
              <a:rPr lang="en-US" sz="2400" dirty="0" smtClean="0"/>
              <a:t>Caregivers should ensure </a:t>
            </a:r>
            <a:r>
              <a:rPr lang="en-US" sz="2400" b="1" dirty="0" smtClean="0"/>
              <a:t>regular disinfection</a:t>
            </a:r>
            <a:r>
              <a:rPr lang="en-US" sz="2400" dirty="0" smtClean="0"/>
              <a:t> of frequently touched surfaces by the patient</a:t>
            </a:r>
          </a:p>
          <a:p>
            <a:pPr>
              <a:lnSpc>
                <a:spcPct val="100000"/>
              </a:lnSpc>
            </a:pPr>
            <a:endParaRPr lang="en-US" sz="2400" dirty="0"/>
          </a:p>
        </p:txBody>
      </p:sp>
      <p:pic>
        <p:nvPicPr>
          <p:cNvPr id="5" name="Picture 4">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7" name="TextBox 6"/>
          <p:cNvSpPr txBox="1"/>
          <p:nvPr/>
        </p:nvSpPr>
        <p:spPr>
          <a:xfrm>
            <a:off x="0" y="9917668"/>
            <a:ext cx="3779520" cy="369332"/>
          </a:xfrm>
          <a:prstGeom prst="rect">
            <a:avLst/>
          </a:prstGeom>
          <a:noFill/>
        </p:spPr>
        <p:txBody>
          <a:bodyPr wrap="square" rtlCol="0">
            <a:spAutoFit/>
          </a:bodyPr>
          <a:lstStyle/>
          <a:p>
            <a:r>
              <a:rPr lang="en-US" dirty="0" smtClean="0"/>
              <a:t>Source: </a:t>
            </a:r>
            <a:r>
              <a:rPr lang="en-US" dirty="0" err="1" smtClean="0"/>
              <a:t>MoHFW</a:t>
            </a:r>
            <a:endParaRPr lang="en-US" dirty="0"/>
          </a:p>
        </p:txBody>
      </p:sp>
      <p:sp>
        <p:nvSpPr>
          <p:cNvPr id="11" name="Rectangle 10"/>
          <p:cNvSpPr/>
          <p:nvPr/>
        </p:nvSpPr>
        <p:spPr>
          <a:xfrm>
            <a:off x="14098846" y="7561358"/>
            <a:ext cx="2894927" cy="923330"/>
          </a:xfrm>
          <a:prstGeom prst="rect">
            <a:avLst/>
          </a:prstGeom>
        </p:spPr>
        <p:txBody>
          <a:bodyPr wrap="square">
            <a:spAutoFit/>
          </a:bodyPr>
          <a:lstStyle/>
          <a:p>
            <a:pPr algn="ctr"/>
            <a:r>
              <a:rPr lang="en-US" dirty="0" smtClean="0">
                <a:hlinkClick r:id="rId4"/>
              </a:rPr>
              <a:t>https://www.mohfw.gov.in/DraftGuidelinesforhomequarantine.pdf</a:t>
            </a:r>
            <a:endParaRPr lang="en-US" dirty="0"/>
          </a:p>
        </p:txBody>
      </p:sp>
      <p:pic>
        <p:nvPicPr>
          <p:cNvPr id="5122" name="Picture 2" descr="Image result for home quarantine"/>
          <p:cNvPicPr>
            <a:picLocks noChangeAspect="1" noChangeArrowheads="1"/>
          </p:cNvPicPr>
          <p:nvPr/>
        </p:nvPicPr>
        <p:blipFill>
          <a:blip r:embed="rId5"/>
          <a:srcRect/>
          <a:stretch>
            <a:fillRect/>
          </a:stretch>
        </p:blipFill>
        <p:spPr bwMode="auto">
          <a:xfrm>
            <a:off x="12688038" y="3615396"/>
            <a:ext cx="4966916" cy="3034665"/>
          </a:xfrm>
          <a:prstGeom prst="rect">
            <a:avLst/>
          </a:prstGeom>
          <a:noFill/>
        </p:spPr>
      </p:pic>
      <p:grpSp>
        <p:nvGrpSpPr>
          <p:cNvPr id="15" name="Group 14"/>
          <p:cNvGrpSpPr/>
          <p:nvPr/>
        </p:nvGrpSpPr>
        <p:grpSpPr>
          <a:xfrm>
            <a:off x="12312409" y="6935371"/>
            <a:ext cx="2051537" cy="2051537"/>
            <a:chOff x="9920899" y="7920111"/>
            <a:chExt cx="2051537" cy="2051537"/>
          </a:xfrm>
        </p:grpSpPr>
        <p:pic>
          <p:nvPicPr>
            <p:cNvPr id="5126" name="Picture 6" descr="Image result for document icon"/>
            <p:cNvPicPr>
              <a:picLocks noChangeAspect="1" noChangeArrowheads="1"/>
            </p:cNvPicPr>
            <p:nvPr/>
          </p:nvPicPr>
          <p:blipFill>
            <a:blip r:embed="rId6"/>
            <a:srcRect/>
            <a:stretch>
              <a:fillRect/>
            </a:stretch>
          </p:blipFill>
          <p:spPr bwMode="auto">
            <a:xfrm>
              <a:off x="9920899" y="7920111"/>
              <a:ext cx="2051537" cy="2051537"/>
            </a:xfrm>
            <a:prstGeom prst="rect">
              <a:avLst/>
            </a:prstGeom>
            <a:noFill/>
          </p:spPr>
        </p:pic>
        <p:sp>
          <p:nvSpPr>
            <p:cNvPr id="12" name="Rectangle 11"/>
            <p:cNvSpPr/>
            <p:nvPr/>
          </p:nvSpPr>
          <p:spPr>
            <a:xfrm>
              <a:off x="10339755" y="8405420"/>
              <a:ext cx="1223888" cy="1200329"/>
            </a:xfrm>
            <a:prstGeom prst="rect">
              <a:avLst/>
            </a:prstGeom>
            <a:solidFill>
              <a:schemeClr val="bg1"/>
            </a:solidFill>
          </p:spPr>
          <p:txBody>
            <a:bodyPr wrap="square">
              <a:spAutoFit/>
            </a:bodyPr>
            <a:lstStyle/>
            <a:p>
              <a:pPr algn="ctr"/>
              <a:r>
                <a:rPr lang="en-US" b="1" dirty="0" err="1" smtClean="0"/>
                <a:t>MoHFW</a:t>
              </a:r>
              <a:r>
                <a:rPr lang="en-US" b="1" dirty="0" smtClean="0"/>
                <a:t> Guidelines for home quarantine</a:t>
              </a:r>
              <a:endParaRPr lang="en-US" b="1" dirty="0"/>
            </a:p>
          </p:txBody>
        </p:sp>
      </p:grpSp>
    </p:spTree>
    <p:extLst>
      <p:ext uri="{BB962C8B-B14F-4D97-AF65-F5344CB8AC3E}">
        <p14:creationId xmlns="" xmlns:p14="http://schemas.microsoft.com/office/powerpoint/2010/main" val="2571328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B405C7-C0F3-477A-8525-452F35DA3980}"/>
              </a:ext>
            </a:extLst>
          </p:cNvPr>
          <p:cNvSpPr>
            <a:spLocks noGrp="1"/>
          </p:cNvSpPr>
          <p:nvPr>
            <p:ph type="title"/>
          </p:nvPr>
        </p:nvSpPr>
        <p:spPr/>
        <p:txBody>
          <a:bodyPr/>
          <a:lstStyle/>
          <a:p>
            <a:pPr lvl="0"/>
            <a:r>
              <a:rPr lang="en-US" dirty="0" smtClean="0"/>
              <a:t>Setting up Isolation Facility</a:t>
            </a:r>
            <a:endParaRPr lang="en-US" dirty="0"/>
          </a:p>
        </p:txBody>
      </p:sp>
      <p:sp>
        <p:nvSpPr>
          <p:cNvPr id="3" name="Content Placeholder 2">
            <a:extLst>
              <a:ext uri="{FF2B5EF4-FFF2-40B4-BE49-F238E27FC236}">
                <a16:creationId xmlns="" xmlns:a16="http://schemas.microsoft.com/office/drawing/2014/main" id="{AC2A574B-A04E-458C-9FCF-4D4C7D39ADE0}"/>
              </a:ext>
            </a:extLst>
          </p:cNvPr>
          <p:cNvSpPr>
            <a:spLocks noGrp="1"/>
          </p:cNvSpPr>
          <p:nvPr>
            <p:ph sz="half" idx="1"/>
          </p:nvPr>
        </p:nvSpPr>
        <p:spPr>
          <a:xfrm>
            <a:off x="1257299" y="2738438"/>
            <a:ext cx="11345517" cy="6527007"/>
          </a:xfrm>
        </p:spPr>
        <p:txBody>
          <a:bodyPr/>
          <a:lstStyle/>
          <a:p>
            <a:pPr>
              <a:lnSpc>
                <a:spcPct val="100000"/>
              </a:lnSpc>
            </a:pPr>
            <a:r>
              <a:rPr lang="en-US" sz="2400" dirty="0" smtClean="0"/>
              <a:t>Set-up one single large COVID-19 dedicated facility at each location and preferably at a newer construction</a:t>
            </a:r>
          </a:p>
          <a:p>
            <a:pPr lvl="1">
              <a:lnSpc>
                <a:spcPct val="100000"/>
              </a:lnSpc>
            </a:pPr>
            <a:r>
              <a:rPr lang="en-US" sz="2400" b="1" dirty="0" smtClean="0"/>
              <a:t>Newly constructed hospitals/newly constructed wings </a:t>
            </a:r>
            <a:r>
              <a:rPr lang="en-US" sz="2400" dirty="0" smtClean="0"/>
              <a:t>of hospitals should be considered for conversion to COVID-19 isolation facility </a:t>
            </a:r>
          </a:p>
          <a:p>
            <a:pPr lvl="1">
              <a:lnSpc>
                <a:spcPct val="100000"/>
              </a:lnSpc>
            </a:pPr>
            <a:r>
              <a:rPr lang="en-US" sz="2400" b="1" dirty="0" smtClean="0"/>
              <a:t>Logistically simpler </a:t>
            </a:r>
            <a:r>
              <a:rPr lang="en-US" sz="2400" dirty="0" smtClean="0"/>
              <a:t>to manage manpower, supplies, disinfection and waste management</a:t>
            </a:r>
          </a:p>
          <a:p>
            <a:pPr lvl="1">
              <a:lnSpc>
                <a:spcPct val="100000"/>
              </a:lnSpc>
            </a:pPr>
            <a:r>
              <a:rPr lang="en-US" sz="2400" dirty="0" smtClean="0"/>
              <a:t>Select facilities positioned </a:t>
            </a:r>
            <a:r>
              <a:rPr lang="en-US" sz="2400" b="1" dirty="0" smtClean="0"/>
              <a:t>away from densely populated </a:t>
            </a:r>
            <a:r>
              <a:rPr lang="en-US" sz="2400" dirty="0" smtClean="0"/>
              <a:t>areas of the city</a:t>
            </a:r>
          </a:p>
          <a:p>
            <a:pPr lvl="1">
              <a:lnSpc>
                <a:spcPct val="100000"/>
              </a:lnSpc>
            </a:pPr>
            <a:r>
              <a:rPr lang="en-US" sz="2400" b="1" dirty="0" smtClean="0"/>
              <a:t>Triage area </a:t>
            </a:r>
            <a:r>
              <a:rPr lang="en-US" sz="2400" dirty="0" smtClean="0"/>
              <a:t>must be right next to the admission facility so possibility of cross infection is minimized</a:t>
            </a:r>
          </a:p>
          <a:p>
            <a:pPr lvl="1">
              <a:lnSpc>
                <a:spcPct val="100000"/>
              </a:lnSpc>
            </a:pPr>
            <a:r>
              <a:rPr lang="en-US" sz="2400" b="1" dirty="0" smtClean="0"/>
              <a:t>Disinfection</a:t>
            </a:r>
            <a:r>
              <a:rPr lang="en-US" sz="2400" dirty="0" smtClean="0"/>
              <a:t> of these facilities must be done rigorously and repeatedly as per protocol</a:t>
            </a:r>
          </a:p>
          <a:p>
            <a:pPr lvl="1">
              <a:lnSpc>
                <a:spcPct val="100000"/>
              </a:lnSpc>
            </a:pPr>
            <a:r>
              <a:rPr lang="en-US" sz="2400" b="1" dirty="0" smtClean="0"/>
              <a:t>Commonly available room air-purifiers with HEPA filters </a:t>
            </a:r>
            <a:r>
              <a:rPr lang="en-US" sz="2400" dirty="0" smtClean="0"/>
              <a:t>(used for air-pollution) may be placed alongside beds to remove viral load from the air and thereby reduce chances of cross infection</a:t>
            </a:r>
            <a:endParaRPr lang="en-US" sz="2400" dirty="0"/>
          </a:p>
        </p:txBody>
      </p:sp>
      <p:pic>
        <p:nvPicPr>
          <p:cNvPr id="5" name="Picture 4">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8" name="Rectangle: Rounded Corners 8">
            <a:extLst>
              <a:ext uri="{FF2B5EF4-FFF2-40B4-BE49-F238E27FC236}">
                <a16:creationId xmlns="" xmlns:a16="http://schemas.microsoft.com/office/drawing/2014/main" id="{F6490202-D6B6-E048-BF8A-C60F689E9D7E}"/>
              </a:ext>
            </a:extLst>
          </p:cNvPr>
          <p:cNvSpPr>
            <a:spLocks noGrp="1"/>
          </p:cNvSpPr>
          <p:nvPr>
            <p:ph sz="half" idx="2"/>
          </p:nvPr>
        </p:nvSpPr>
        <p:spPr>
          <a:xfrm>
            <a:off x="13144500" y="3590614"/>
            <a:ext cx="3771900" cy="3105771"/>
          </a:xfrm>
          <a:prstGeom prst="roundRect">
            <a:avLst/>
          </a:prstGeom>
          <a:blipFill dpi="0" rotWithShape="1">
            <a:blip r:embed="rId4">
              <a:extLst>
                <a:ext uri="{28A0092B-C50C-407E-A947-70E740481C1C}">
                  <a14:useLocalDpi xmlns="" xmlns:a14="http://schemas.microsoft.com/office/drawing/2010/main" val="0"/>
                </a:ext>
              </a:extLst>
            </a:blip>
            <a:srcRect/>
            <a:stretch>
              <a:fillRect/>
            </a:stretch>
          </a:blipFill>
          <a:ln>
            <a:solidFill>
              <a:srgbClr val="0E3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p:cNvSpPr txBox="1"/>
          <p:nvPr/>
        </p:nvSpPr>
        <p:spPr>
          <a:xfrm>
            <a:off x="0" y="9917668"/>
            <a:ext cx="3779520" cy="369332"/>
          </a:xfrm>
          <a:prstGeom prst="rect">
            <a:avLst/>
          </a:prstGeom>
          <a:noFill/>
        </p:spPr>
        <p:txBody>
          <a:bodyPr wrap="square" rtlCol="0">
            <a:spAutoFit/>
          </a:bodyPr>
          <a:lstStyle/>
          <a:p>
            <a:r>
              <a:rPr lang="en-US" dirty="0" smtClean="0"/>
              <a:t>Source: WHO</a:t>
            </a:r>
            <a:endParaRPr lang="en-US" dirty="0"/>
          </a:p>
        </p:txBody>
      </p:sp>
    </p:spTree>
    <p:extLst>
      <p:ext uri="{BB962C8B-B14F-4D97-AF65-F5344CB8AC3E}">
        <p14:creationId xmlns="" xmlns:p14="http://schemas.microsoft.com/office/powerpoint/2010/main" val="25713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B405C7-C0F3-477A-8525-452F35DA3980}"/>
              </a:ext>
            </a:extLst>
          </p:cNvPr>
          <p:cNvSpPr>
            <a:spLocks noGrp="1"/>
          </p:cNvSpPr>
          <p:nvPr>
            <p:ph type="title"/>
          </p:nvPr>
        </p:nvSpPr>
        <p:spPr/>
        <p:txBody>
          <a:bodyPr/>
          <a:lstStyle/>
          <a:p>
            <a:pPr lvl="0"/>
            <a:r>
              <a:rPr lang="en-US" dirty="0" smtClean="0"/>
              <a:t>Basic Administrative Measures</a:t>
            </a:r>
            <a:endParaRPr lang="en-US" dirty="0"/>
          </a:p>
        </p:txBody>
      </p:sp>
      <p:sp>
        <p:nvSpPr>
          <p:cNvPr id="3" name="Content Placeholder 2">
            <a:extLst>
              <a:ext uri="{FF2B5EF4-FFF2-40B4-BE49-F238E27FC236}">
                <a16:creationId xmlns="" xmlns:a16="http://schemas.microsoft.com/office/drawing/2014/main" id="{AC2A574B-A04E-458C-9FCF-4D4C7D39ADE0}"/>
              </a:ext>
            </a:extLst>
          </p:cNvPr>
          <p:cNvSpPr>
            <a:spLocks noGrp="1"/>
          </p:cNvSpPr>
          <p:nvPr>
            <p:ph sz="half" idx="1"/>
          </p:nvPr>
        </p:nvSpPr>
        <p:spPr>
          <a:xfrm>
            <a:off x="1257299" y="2738438"/>
            <a:ext cx="11345517" cy="6527007"/>
          </a:xfrm>
        </p:spPr>
        <p:txBody>
          <a:bodyPr/>
          <a:lstStyle/>
          <a:p>
            <a:pPr lvl="0">
              <a:lnSpc>
                <a:spcPct val="100000"/>
              </a:lnSpc>
              <a:buNone/>
            </a:pPr>
            <a:r>
              <a:rPr lang="en-US" sz="2400" dirty="0" smtClean="0"/>
              <a:t>Prevent </a:t>
            </a:r>
            <a:r>
              <a:rPr lang="en-US" sz="2400" dirty="0"/>
              <a:t>overcrowding, especially in OPDs/ Pharmacies/Emergency </a:t>
            </a:r>
            <a:r>
              <a:rPr lang="en-US" sz="2400" dirty="0" smtClean="0"/>
              <a:t>Departments</a:t>
            </a:r>
          </a:p>
          <a:p>
            <a:pPr lvl="0">
              <a:lnSpc>
                <a:spcPct val="100000"/>
              </a:lnSpc>
              <a:buNone/>
            </a:pPr>
            <a:endParaRPr lang="en-US" sz="2400" dirty="0"/>
          </a:p>
          <a:p>
            <a:pPr lvl="0">
              <a:lnSpc>
                <a:spcPct val="100000"/>
              </a:lnSpc>
            </a:pPr>
            <a:r>
              <a:rPr lang="en-US" sz="2400" b="1" dirty="0" smtClean="0">
                <a:solidFill>
                  <a:srgbClr val="595959"/>
                </a:solidFill>
              </a:rPr>
              <a:t>Separate/alternative provision for OPD patients </a:t>
            </a:r>
            <a:r>
              <a:rPr lang="en-US" sz="2400" dirty="0" smtClean="0">
                <a:solidFill>
                  <a:srgbClr val="595959"/>
                </a:solidFill>
              </a:rPr>
              <a:t>should be considered</a:t>
            </a:r>
          </a:p>
          <a:p>
            <a:pPr lvl="0">
              <a:lnSpc>
                <a:spcPct val="100000"/>
              </a:lnSpc>
            </a:pPr>
            <a:r>
              <a:rPr lang="en-US" sz="2400" dirty="0" smtClean="0">
                <a:solidFill>
                  <a:srgbClr val="595959"/>
                </a:solidFill>
              </a:rPr>
              <a:t>A </a:t>
            </a:r>
            <a:r>
              <a:rPr lang="en-US" sz="2400" b="1" dirty="0">
                <a:solidFill>
                  <a:srgbClr val="595959"/>
                </a:solidFill>
              </a:rPr>
              <a:t>separation of at least 1 meter </a:t>
            </a:r>
            <a:r>
              <a:rPr lang="en-US" sz="2400" dirty="0">
                <a:solidFill>
                  <a:srgbClr val="595959"/>
                </a:solidFill>
              </a:rPr>
              <a:t>should be maintained between all </a:t>
            </a:r>
            <a:r>
              <a:rPr lang="en-US" sz="2400" dirty="0" smtClean="0">
                <a:solidFill>
                  <a:srgbClr val="595959"/>
                </a:solidFill>
              </a:rPr>
              <a:t>patients</a:t>
            </a:r>
            <a:endParaRPr lang="en-US" sz="2400" dirty="0">
              <a:solidFill>
                <a:srgbClr val="595959"/>
              </a:solidFill>
            </a:endParaRPr>
          </a:p>
          <a:p>
            <a:pPr lvl="0">
              <a:lnSpc>
                <a:spcPct val="100000"/>
              </a:lnSpc>
            </a:pPr>
            <a:r>
              <a:rPr lang="en-US" sz="2400" dirty="0">
                <a:solidFill>
                  <a:srgbClr val="595959"/>
                </a:solidFill>
              </a:rPr>
              <a:t>Plan a safe flow of patients, to help prevent transmission of ARI-causing pathogens</a:t>
            </a:r>
          </a:p>
          <a:p>
            <a:pPr lvl="0">
              <a:lnSpc>
                <a:spcPct val="100000"/>
              </a:lnSpc>
            </a:pPr>
            <a:r>
              <a:rPr lang="en-US" sz="2400" dirty="0">
                <a:solidFill>
                  <a:srgbClr val="595959"/>
                </a:solidFill>
              </a:rPr>
              <a:t>Provide health services targeting uninfected populations in a separate facility</a:t>
            </a:r>
          </a:p>
          <a:p>
            <a:pPr lvl="0">
              <a:lnSpc>
                <a:spcPct val="100000"/>
              </a:lnSpc>
            </a:pPr>
            <a:r>
              <a:rPr lang="en-US" sz="2400" dirty="0">
                <a:solidFill>
                  <a:srgbClr val="595959"/>
                </a:solidFill>
              </a:rPr>
              <a:t>Provide </a:t>
            </a:r>
            <a:r>
              <a:rPr lang="en-US" sz="2400" b="1" dirty="0">
                <a:solidFill>
                  <a:srgbClr val="595959"/>
                </a:solidFill>
              </a:rPr>
              <a:t>dedicated </a:t>
            </a:r>
            <a:r>
              <a:rPr lang="en-US" sz="2400" b="1" dirty="0"/>
              <a:t>waiting areas </a:t>
            </a:r>
            <a:r>
              <a:rPr lang="en-US" sz="2400" dirty="0"/>
              <a:t>for symptomatic patients</a:t>
            </a:r>
          </a:p>
          <a:p>
            <a:pPr lvl="0">
              <a:lnSpc>
                <a:spcPct val="100000"/>
              </a:lnSpc>
            </a:pPr>
            <a:r>
              <a:rPr lang="en-US" sz="2400" dirty="0"/>
              <a:t>Ensure adequate supplies of </a:t>
            </a:r>
            <a:r>
              <a:rPr lang="en-US" sz="2400" b="1" dirty="0" smtClean="0"/>
              <a:t>quality PPE </a:t>
            </a:r>
            <a:r>
              <a:rPr lang="en-US" sz="2400" b="1" dirty="0"/>
              <a:t>with N-95 or better respirators</a:t>
            </a:r>
          </a:p>
          <a:p>
            <a:pPr lvl="0">
              <a:lnSpc>
                <a:spcPct val="100000"/>
              </a:lnSpc>
            </a:pPr>
            <a:r>
              <a:rPr lang="en-US" sz="2400" dirty="0"/>
              <a:t>Ensure strict adherence to IPC policies and procedures for all aspects of health </a:t>
            </a:r>
            <a:r>
              <a:rPr lang="en-US" sz="2400" dirty="0" smtClean="0"/>
              <a:t>care</a:t>
            </a:r>
            <a:endParaRPr lang="en-US" sz="2400" dirty="0"/>
          </a:p>
          <a:p>
            <a:pPr>
              <a:lnSpc>
                <a:spcPct val="100000"/>
              </a:lnSpc>
            </a:pPr>
            <a:endParaRPr lang="en-US" sz="2400" dirty="0"/>
          </a:p>
        </p:txBody>
      </p:sp>
      <p:pic>
        <p:nvPicPr>
          <p:cNvPr id="5" name="Picture 4">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8" name="Rectangle: Rounded Corners 8">
            <a:extLst>
              <a:ext uri="{FF2B5EF4-FFF2-40B4-BE49-F238E27FC236}">
                <a16:creationId xmlns="" xmlns:a16="http://schemas.microsoft.com/office/drawing/2014/main" id="{F6490202-D6B6-E048-BF8A-C60F689E9D7E}"/>
              </a:ext>
            </a:extLst>
          </p:cNvPr>
          <p:cNvSpPr>
            <a:spLocks noGrp="1"/>
          </p:cNvSpPr>
          <p:nvPr>
            <p:ph sz="half" idx="2"/>
          </p:nvPr>
        </p:nvSpPr>
        <p:spPr>
          <a:xfrm>
            <a:off x="13144500" y="3590614"/>
            <a:ext cx="3771900" cy="3105771"/>
          </a:xfrm>
          <a:prstGeom prst="roundRect">
            <a:avLst/>
          </a:prstGeom>
          <a:blipFill dpi="0" rotWithShape="1">
            <a:blip r:embed="rId4">
              <a:extLst>
                <a:ext uri="{28A0092B-C50C-407E-A947-70E740481C1C}">
                  <a14:useLocalDpi xmlns="" xmlns:a14="http://schemas.microsoft.com/office/drawing/2010/main" val="0"/>
                </a:ext>
              </a:extLst>
            </a:blip>
            <a:srcRect/>
            <a:stretch>
              <a:fillRect/>
            </a:stretch>
          </a:blipFill>
          <a:ln>
            <a:solidFill>
              <a:srgbClr val="0E3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p:cNvSpPr txBox="1"/>
          <p:nvPr/>
        </p:nvSpPr>
        <p:spPr>
          <a:xfrm>
            <a:off x="0" y="9917668"/>
            <a:ext cx="3779520" cy="369332"/>
          </a:xfrm>
          <a:prstGeom prst="rect">
            <a:avLst/>
          </a:prstGeom>
          <a:noFill/>
        </p:spPr>
        <p:txBody>
          <a:bodyPr wrap="square" rtlCol="0">
            <a:spAutoFit/>
          </a:bodyPr>
          <a:lstStyle/>
          <a:p>
            <a:r>
              <a:rPr lang="en-US" dirty="0" smtClean="0"/>
              <a:t>Source: WHO</a:t>
            </a:r>
            <a:endParaRPr lang="en-US" dirty="0"/>
          </a:p>
        </p:txBody>
      </p:sp>
    </p:spTree>
    <p:extLst>
      <p:ext uri="{BB962C8B-B14F-4D97-AF65-F5344CB8AC3E}">
        <p14:creationId xmlns="" xmlns:p14="http://schemas.microsoft.com/office/powerpoint/2010/main" val="25713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B405C7-C0F3-477A-8525-452F35DA3980}"/>
              </a:ext>
            </a:extLst>
          </p:cNvPr>
          <p:cNvSpPr>
            <a:spLocks noGrp="1"/>
          </p:cNvSpPr>
          <p:nvPr>
            <p:ph type="title"/>
          </p:nvPr>
        </p:nvSpPr>
        <p:spPr/>
        <p:txBody>
          <a:bodyPr/>
          <a:lstStyle/>
          <a:p>
            <a:pPr lvl="0" algn="ctr"/>
            <a:r>
              <a:rPr lang="en-US" dirty="0" smtClean="0"/>
              <a:t>Basic Administrative Measures: </a:t>
            </a:r>
            <a:br>
              <a:rPr lang="en-US" dirty="0" smtClean="0"/>
            </a:br>
            <a:r>
              <a:rPr lang="en-US" dirty="0" smtClean="0"/>
              <a:t>Surge Management </a:t>
            </a:r>
            <a:endParaRPr lang="en-US" dirty="0"/>
          </a:p>
        </p:txBody>
      </p:sp>
      <p:sp>
        <p:nvSpPr>
          <p:cNvPr id="3" name="Content Placeholder 2">
            <a:extLst>
              <a:ext uri="{FF2B5EF4-FFF2-40B4-BE49-F238E27FC236}">
                <a16:creationId xmlns="" xmlns:a16="http://schemas.microsoft.com/office/drawing/2014/main" id="{AC2A574B-A04E-458C-9FCF-4D4C7D39ADE0}"/>
              </a:ext>
            </a:extLst>
          </p:cNvPr>
          <p:cNvSpPr>
            <a:spLocks noGrp="1"/>
          </p:cNvSpPr>
          <p:nvPr>
            <p:ph sz="half" idx="1"/>
          </p:nvPr>
        </p:nvSpPr>
        <p:spPr>
          <a:xfrm>
            <a:off x="1257300" y="2738438"/>
            <a:ext cx="12836386" cy="6527007"/>
          </a:xfrm>
        </p:spPr>
        <p:txBody>
          <a:bodyPr/>
          <a:lstStyle/>
          <a:p>
            <a:pPr>
              <a:lnSpc>
                <a:spcPct val="100000"/>
              </a:lnSpc>
            </a:pPr>
            <a:r>
              <a:rPr lang="en-US" sz="2400" dirty="0"/>
              <a:t>Plan for surge capacity according to the estimated impact of a potential pandemic on health care</a:t>
            </a:r>
            <a:endParaRPr lang="en-US" sz="2000" dirty="0"/>
          </a:p>
          <a:p>
            <a:pPr>
              <a:lnSpc>
                <a:spcPct val="100000"/>
              </a:lnSpc>
            </a:pPr>
            <a:r>
              <a:rPr lang="en-US" sz="2400" dirty="0"/>
              <a:t>Identify the supplies and infrastructures needed to implement IPC measures.</a:t>
            </a:r>
            <a:endParaRPr lang="en-US" sz="2000" dirty="0"/>
          </a:p>
          <a:p>
            <a:pPr>
              <a:lnSpc>
                <a:spcPct val="100000"/>
              </a:lnSpc>
            </a:pPr>
            <a:r>
              <a:rPr lang="en-US" sz="2400" dirty="0"/>
              <a:t>Outline the limits of the health-care facility’s surge capacity and suggest thresholds at which alternative sites for provision of health care</a:t>
            </a:r>
            <a:endParaRPr lang="en-US" sz="2000" dirty="0"/>
          </a:p>
          <a:p>
            <a:pPr>
              <a:lnSpc>
                <a:spcPct val="100000"/>
              </a:lnSpc>
            </a:pPr>
            <a:r>
              <a:rPr lang="en-US" sz="2400" dirty="0"/>
              <a:t>Outline surge capacity in relation to </a:t>
            </a:r>
            <a:endParaRPr lang="en-US" sz="2000" dirty="0"/>
          </a:p>
          <a:p>
            <a:pPr lvl="1">
              <a:lnSpc>
                <a:spcPct val="100000"/>
              </a:lnSpc>
            </a:pPr>
            <a:r>
              <a:rPr lang="en-US" sz="2400" dirty="0"/>
              <a:t>Supplies (e.g. pharmaceuticals and PPE);</a:t>
            </a:r>
            <a:endParaRPr lang="en-US" sz="2000" dirty="0"/>
          </a:p>
          <a:p>
            <a:pPr lvl="1">
              <a:lnSpc>
                <a:spcPct val="100000"/>
              </a:lnSpc>
            </a:pPr>
            <a:r>
              <a:rPr lang="en-US" sz="2400" dirty="0"/>
              <a:t>Ventilators and supplemental oxygen</a:t>
            </a:r>
            <a:endParaRPr lang="en-US" sz="2000" dirty="0"/>
          </a:p>
          <a:p>
            <a:pPr lvl="1">
              <a:lnSpc>
                <a:spcPct val="100000"/>
              </a:lnSpc>
            </a:pPr>
            <a:r>
              <a:rPr lang="en-US" sz="2400" dirty="0"/>
              <a:t>Staff – develop plans to maintain sufficient personnel to carry out activities (e.g. by planning alternative shifts or staffing assignments, and having a supplemental staffing plan)</a:t>
            </a:r>
            <a:endParaRPr lang="en-US" sz="2000" dirty="0"/>
          </a:p>
          <a:p>
            <a:pPr lvl="1">
              <a:lnSpc>
                <a:spcPct val="100000"/>
              </a:lnSpc>
            </a:pPr>
            <a:r>
              <a:rPr lang="en-US" sz="2400" dirty="0"/>
              <a:t>Infrastructure</a:t>
            </a:r>
            <a:r>
              <a:rPr lang="en-US" sz="2000" dirty="0"/>
              <a:t> and </a:t>
            </a:r>
            <a:r>
              <a:rPr lang="en-US" sz="2400" dirty="0"/>
              <a:t>Space</a:t>
            </a:r>
            <a:endParaRPr lang="en-US" sz="2000" dirty="0"/>
          </a:p>
          <a:p>
            <a:pPr lvl="1">
              <a:lnSpc>
                <a:spcPct val="100000"/>
              </a:lnSpc>
            </a:pPr>
            <a:r>
              <a:rPr lang="en-US" sz="2400" dirty="0"/>
              <a:t>Laboratory and diagnostic capacity</a:t>
            </a:r>
            <a:endParaRPr lang="en-US" sz="2000" dirty="0"/>
          </a:p>
          <a:p>
            <a:pPr lvl="1">
              <a:lnSpc>
                <a:spcPct val="100000"/>
              </a:lnSpc>
            </a:pPr>
            <a:r>
              <a:rPr lang="en-US" sz="2400" dirty="0"/>
              <a:t>Security policies to handle an unexpected increase in demand for services</a:t>
            </a:r>
            <a:r>
              <a:rPr lang="en-US" sz="2400" b="1" dirty="0"/>
              <a:t> </a:t>
            </a:r>
            <a:endParaRPr lang="en-US" sz="2000" dirty="0"/>
          </a:p>
        </p:txBody>
      </p:sp>
      <p:pic>
        <p:nvPicPr>
          <p:cNvPr id="5" name="Picture 4">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8" name="Rectangle: Rounded Corners 8">
            <a:extLst>
              <a:ext uri="{FF2B5EF4-FFF2-40B4-BE49-F238E27FC236}">
                <a16:creationId xmlns="" xmlns:a16="http://schemas.microsoft.com/office/drawing/2014/main" id="{5D90E925-7348-964A-8BDC-46277AB0792B}"/>
              </a:ext>
            </a:extLst>
          </p:cNvPr>
          <p:cNvSpPr>
            <a:spLocks noGrp="1"/>
          </p:cNvSpPr>
          <p:nvPr>
            <p:ph sz="half" idx="2"/>
          </p:nvPr>
        </p:nvSpPr>
        <p:spPr>
          <a:xfrm>
            <a:off x="14093686" y="3789999"/>
            <a:ext cx="2937013" cy="2926866"/>
          </a:xfrm>
          <a:prstGeom prst="roundRect">
            <a:avLst/>
          </a:prstGeom>
          <a:blipFill dpi="0" rotWithShape="1">
            <a:blip r:embed="rId4">
              <a:extLst>
                <a:ext uri="{28A0092B-C50C-407E-A947-70E740481C1C}">
                  <a14:useLocalDpi xmlns="" xmlns:a14="http://schemas.microsoft.com/office/drawing/2010/main" val="0"/>
                </a:ext>
              </a:extLst>
            </a:blip>
            <a:srcRect/>
            <a:stretch>
              <a:fillRect b="-12386"/>
            </a:stretch>
          </a:blipFill>
          <a:ln>
            <a:solidFill>
              <a:srgbClr val="0E3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TextBox 5"/>
          <p:cNvSpPr txBox="1"/>
          <p:nvPr/>
        </p:nvSpPr>
        <p:spPr>
          <a:xfrm>
            <a:off x="0" y="9917668"/>
            <a:ext cx="3779520" cy="369332"/>
          </a:xfrm>
          <a:prstGeom prst="rect">
            <a:avLst/>
          </a:prstGeom>
          <a:noFill/>
        </p:spPr>
        <p:txBody>
          <a:bodyPr wrap="square" rtlCol="0">
            <a:spAutoFit/>
          </a:bodyPr>
          <a:lstStyle/>
          <a:p>
            <a:r>
              <a:rPr lang="en-US" dirty="0" smtClean="0"/>
              <a:t>Source: WHO</a:t>
            </a:r>
            <a:endParaRPr lang="en-US" dirty="0"/>
          </a:p>
        </p:txBody>
      </p:sp>
    </p:spTree>
    <p:extLst>
      <p:ext uri="{BB962C8B-B14F-4D97-AF65-F5344CB8AC3E}">
        <p14:creationId xmlns="" xmlns:p14="http://schemas.microsoft.com/office/powerpoint/2010/main" val="1516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2A574B-A04E-458C-9FCF-4D4C7D39ADE0}"/>
              </a:ext>
            </a:extLst>
          </p:cNvPr>
          <p:cNvSpPr>
            <a:spLocks noGrp="1"/>
          </p:cNvSpPr>
          <p:nvPr>
            <p:ph idx="1"/>
          </p:nvPr>
        </p:nvSpPr>
        <p:spPr>
          <a:xfrm>
            <a:off x="914400" y="2873773"/>
            <a:ext cx="14968330" cy="6342062"/>
          </a:xfrm>
        </p:spPr>
        <p:txBody>
          <a:bodyPr/>
          <a:lstStyle/>
          <a:p>
            <a:pPr lvl="1">
              <a:lnSpc>
                <a:spcPct val="100000"/>
              </a:lnSpc>
              <a:buFont typeface="Arial" panose="020B0604020202020204" pitchFamily="34" charset="0"/>
              <a:buChar char="•"/>
            </a:pPr>
            <a:r>
              <a:rPr lang="en-US" b="1" dirty="0"/>
              <a:t>Develop strong assessment, reporting and management channels to assess HCWs for potential infection upon exposure and rapid treatment facilities for the same</a:t>
            </a:r>
          </a:p>
          <a:p>
            <a:pPr lvl="1">
              <a:lnSpc>
                <a:spcPct val="100000"/>
              </a:lnSpc>
              <a:buFont typeface="Arial" panose="020B0604020202020204" pitchFamily="34" charset="0"/>
              <a:buChar char="•"/>
            </a:pPr>
            <a:r>
              <a:rPr lang="en-US" dirty="0"/>
              <a:t>Organize health-care workers into groups designated for caring for </a:t>
            </a:r>
            <a:r>
              <a:rPr lang="en-US" dirty="0" smtClean="0"/>
              <a:t>patients</a:t>
            </a:r>
            <a:endParaRPr lang="en-US" dirty="0"/>
          </a:p>
          <a:p>
            <a:pPr lvl="1">
              <a:lnSpc>
                <a:spcPct val="100000"/>
              </a:lnSpc>
              <a:buFont typeface="Arial" panose="020B0604020202020204" pitchFamily="34" charset="0"/>
              <a:buChar char="•"/>
            </a:pPr>
            <a:r>
              <a:rPr lang="en-US" dirty="0"/>
              <a:t>Check temperature of each HCW regularly (e.g. before and after each work shift)</a:t>
            </a:r>
          </a:p>
          <a:p>
            <a:pPr lvl="1">
              <a:lnSpc>
                <a:spcPct val="100000"/>
              </a:lnSpc>
              <a:buFont typeface="Arial" panose="020B0604020202020204" pitchFamily="34" charset="0"/>
              <a:buChar char="•"/>
            </a:pPr>
            <a:r>
              <a:rPr lang="en-US" dirty="0"/>
              <a:t>Monitor HCW for symptoms of infection (cough, sore throat and difficulty in breathing) for 7–10days after last possible exposure to a patient with a patient of potential concern </a:t>
            </a:r>
          </a:p>
          <a:p>
            <a:pPr lvl="1">
              <a:lnSpc>
                <a:spcPct val="100000"/>
              </a:lnSpc>
              <a:buFont typeface="Arial" panose="020B0604020202020204" pitchFamily="34" charset="0"/>
              <a:buChar char="•"/>
            </a:pPr>
            <a:r>
              <a:rPr lang="en-US" dirty="0"/>
              <a:t>Advise workers to take the following actions if they develop a fever &gt;38°C or symptoms of infection</a:t>
            </a:r>
          </a:p>
          <a:p>
            <a:pPr lvl="2">
              <a:lnSpc>
                <a:spcPct val="100000"/>
              </a:lnSpc>
            </a:pPr>
            <a:r>
              <a:rPr lang="en-US" dirty="0"/>
              <a:t>Stop work immediately or do not report to work</a:t>
            </a:r>
          </a:p>
          <a:p>
            <a:pPr lvl="2">
              <a:lnSpc>
                <a:spcPct val="100000"/>
              </a:lnSpc>
            </a:pPr>
            <a:r>
              <a:rPr lang="en-US" dirty="0"/>
              <a:t>Limit interactions with others</a:t>
            </a:r>
          </a:p>
          <a:p>
            <a:pPr lvl="2">
              <a:lnSpc>
                <a:spcPct val="100000"/>
              </a:lnSpc>
            </a:pPr>
            <a:r>
              <a:rPr lang="en-US" dirty="0"/>
              <a:t>Exclude themselves from public areas</a:t>
            </a:r>
          </a:p>
          <a:p>
            <a:pPr lvl="2">
              <a:lnSpc>
                <a:spcPct val="100000"/>
              </a:lnSpc>
            </a:pPr>
            <a:r>
              <a:rPr lang="en-US" dirty="0"/>
              <a:t>Notify management or the team dealing with IPC </a:t>
            </a:r>
          </a:p>
        </p:txBody>
      </p:sp>
      <p:pic>
        <p:nvPicPr>
          <p:cNvPr id="5" name="Picture 4">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6" name="TextBox 5"/>
          <p:cNvSpPr txBox="1"/>
          <p:nvPr/>
        </p:nvSpPr>
        <p:spPr>
          <a:xfrm>
            <a:off x="0" y="9917668"/>
            <a:ext cx="3779520" cy="369332"/>
          </a:xfrm>
          <a:prstGeom prst="rect">
            <a:avLst/>
          </a:prstGeom>
          <a:noFill/>
        </p:spPr>
        <p:txBody>
          <a:bodyPr wrap="square" rtlCol="0">
            <a:spAutoFit/>
          </a:bodyPr>
          <a:lstStyle/>
          <a:p>
            <a:r>
              <a:rPr lang="en-US" dirty="0" smtClean="0"/>
              <a:t>Source: WHO</a:t>
            </a:r>
            <a:endParaRPr lang="en-US" dirty="0"/>
          </a:p>
        </p:txBody>
      </p:sp>
      <p:sp>
        <p:nvSpPr>
          <p:cNvPr id="8" name="Title 7"/>
          <p:cNvSpPr>
            <a:spLocks noGrp="1"/>
          </p:cNvSpPr>
          <p:nvPr>
            <p:ph type="title"/>
          </p:nvPr>
        </p:nvSpPr>
        <p:spPr/>
        <p:txBody>
          <a:bodyPr/>
          <a:lstStyle/>
          <a:p>
            <a:pPr lvl="0" algn="ctr"/>
            <a:r>
              <a:rPr lang="en-US" sz="5400" dirty="0" smtClean="0"/>
              <a:t>Basic Administrative Measures: </a:t>
            </a:r>
            <a:br>
              <a:rPr lang="en-US" sz="5400" dirty="0" smtClean="0"/>
            </a:br>
            <a:r>
              <a:rPr lang="en-US" sz="5400" dirty="0" smtClean="0"/>
              <a:t>Limiting HCW Exposure</a:t>
            </a:r>
            <a:endParaRPr lang="en-US" sz="5400" dirty="0"/>
          </a:p>
        </p:txBody>
      </p:sp>
      <p:sp>
        <p:nvSpPr>
          <p:cNvPr id="9" name="Title 1">
            <a:extLst>
              <a:ext uri="{FF2B5EF4-FFF2-40B4-BE49-F238E27FC236}">
                <a16:creationId xmlns="" xmlns:a16="http://schemas.microsoft.com/office/drawing/2014/main" id="{2CB405C7-C0F3-477A-8525-452F35DA3980}"/>
              </a:ext>
            </a:extLst>
          </p:cNvPr>
          <p:cNvSpPr txBox="1">
            <a:spLocks/>
          </p:cNvSpPr>
          <p:nvPr/>
        </p:nvSpPr>
        <p:spPr>
          <a:xfrm>
            <a:off x="4587240" y="6857048"/>
            <a:ext cx="15773400" cy="1988345"/>
          </a:xfrm>
          <a:prstGeom prst="rect">
            <a:avLst/>
          </a:prstGeom>
        </p:spPr>
        <p:txBody>
          <a:bodyPr vert="horz" lIns="91440" tIns="45720" rIns="91440" bIns="45720" rtlCol="0" anchor="b">
            <a:noAutofit/>
          </a:bodyPr>
          <a:lstStyle/>
          <a:p>
            <a:pPr lvl="0" defTabSz="1371600">
              <a:spcBef>
                <a:spcPct val="0"/>
              </a:spcBef>
            </a:pPr>
            <a:endParaRPr kumimoji="0" lang="en-US" sz="5600" b="1" i="0" u="none" strike="noStrike" kern="1200" cap="none" spc="0" normalizeH="0" baseline="0" noProof="0" dirty="0">
              <a:ln>
                <a:noFill/>
              </a:ln>
              <a:solidFill>
                <a:srgbClr val="15526C"/>
              </a:solidFill>
              <a:effectLst/>
              <a:uLnTx/>
              <a:uFillTx/>
              <a:latin typeface="Roboto" panose="02000000000000000000" pitchFamily="2" charset="0"/>
              <a:ea typeface="Roboto" panose="02000000000000000000" pitchFamily="2" charset="0"/>
              <a:cs typeface="+mj-cs"/>
            </a:endParaRPr>
          </a:p>
        </p:txBody>
      </p:sp>
    </p:spTree>
    <p:extLst>
      <p:ext uri="{BB962C8B-B14F-4D97-AF65-F5344CB8AC3E}">
        <p14:creationId xmlns="" xmlns:p14="http://schemas.microsoft.com/office/powerpoint/2010/main" val="257202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505326" y="481765"/>
            <a:ext cx="6498460" cy="9269328"/>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B04C9F6-FFE8-409D-9516-D01114C08E57}"/>
              </a:ext>
            </a:extLst>
          </p:cNvPr>
          <p:cNvSpPr>
            <a:spLocks noGrp="1"/>
          </p:cNvSpPr>
          <p:nvPr>
            <p:ph type="ctrTitle"/>
          </p:nvPr>
        </p:nvSpPr>
        <p:spPr>
          <a:xfrm>
            <a:off x="1011355" y="1371600"/>
            <a:ext cx="5486400" cy="4331368"/>
          </a:xfrm>
        </p:spPr>
        <p:txBody>
          <a:bodyPr>
            <a:normAutofit/>
          </a:bodyPr>
          <a:lstStyle/>
          <a:p>
            <a:r>
              <a:rPr lang="en-US" sz="6800" dirty="0" smtClean="0">
                <a:solidFill>
                  <a:srgbClr val="FFFFFF"/>
                </a:solidFill>
              </a:rPr>
              <a:t>Course Outline</a:t>
            </a:r>
            <a:endParaRPr lang="en-US" sz="6800" dirty="0">
              <a:solidFill>
                <a:srgbClr val="FFFFFF"/>
              </a:solidFill>
            </a:endParaRPr>
          </a:p>
        </p:txBody>
      </p:sp>
      <p:cxnSp>
        <p:nvCxnSpPr>
          <p:cNvPr id="19" name="Straight Connector 18">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786689" y="5865400"/>
            <a:ext cx="388018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8493760" y="1555841"/>
            <a:ext cx="9020517" cy="80483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tabLst/>
            </a:pPr>
            <a:r>
              <a:rPr kumimoji="0" lang="en-US" sz="2400" b="1" i="0" u="none" strike="noStrike" cap="none" normalizeH="0" baseline="0" dirty="0" smtClean="0">
                <a:ln>
                  <a:noFill/>
                </a:ln>
                <a:solidFill>
                  <a:schemeClr val="tx1"/>
                </a:solidFill>
                <a:effectLst/>
                <a:latin typeface="Roboto"/>
                <a:ea typeface="Calibri" pitchFamily="34" charset="0"/>
                <a:cs typeface="Times New Roman" pitchFamily="18" charset="0"/>
              </a:rPr>
              <a:t>Module 1: </a:t>
            </a:r>
            <a:r>
              <a:rPr kumimoji="0" lang="en-US" sz="2400" b="1" i="0" u="none" strike="noStrike" cap="none" normalizeH="0" baseline="0" dirty="0" smtClean="0">
                <a:ln>
                  <a:noFill/>
                </a:ln>
                <a:solidFill>
                  <a:schemeClr val="tx1"/>
                </a:solidFill>
                <a:effectLst/>
                <a:latin typeface="Roboto"/>
                <a:ea typeface="Calibri" pitchFamily="34" charset="0"/>
                <a:cs typeface="Times New Roman" pitchFamily="18" charset="0"/>
              </a:rPr>
              <a:t>Introduction to COVID-19</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Types of </a:t>
            </a:r>
            <a:r>
              <a:rPr lang="en-US" sz="2400" dirty="0" err="1" smtClean="0">
                <a:latin typeface="Roboto"/>
                <a:ea typeface="Calibri" pitchFamily="34" charset="0"/>
                <a:cs typeface="Times New Roman" pitchFamily="18" charset="0"/>
              </a:rPr>
              <a:t>C</a:t>
            </a:r>
            <a:r>
              <a:rPr kumimoji="0" lang="en-US" sz="2400" b="0" i="0" u="none" strike="noStrike" cap="none" normalizeH="0" baseline="0" dirty="0" err="1" smtClean="0">
                <a:ln>
                  <a:noFill/>
                </a:ln>
                <a:solidFill>
                  <a:schemeClr val="tx1"/>
                </a:solidFill>
                <a:effectLst/>
                <a:latin typeface="Roboto"/>
                <a:ea typeface="Calibri" pitchFamily="34" charset="0"/>
                <a:cs typeface="Times New Roman" pitchFamily="18" charset="0"/>
              </a:rPr>
              <a:t>oronavirus</a:t>
            </a:r>
            <a:endPar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lang="en-US" sz="2400" dirty="0" smtClean="0">
                <a:latin typeface="Roboto"/>
                <a:cs typeface="Times New Roman" pitchFamily="18" charset="0"/>
              </a:rPr>
              <a:t>About COVID-19</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How it spreads</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Symptoms</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Basic Screening and provision of testing </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Home Quarantine and Isolation</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Basic Administrative Measures </a:t>
            </a:r>
          </a:p>
          <a:p>
            <a:pPr lvl="0" defTabSz="914400" eaLnBrk="0" fontAlgn="base" hangingPunct="0">
              <a:spcBef>
                <a:spcPct val="0"/>
              </a:spcBef>
              <a:spcAft>
                <a:spcPts val="600"/>
              </a:spcAft>
            </a:pPr>
            <a:r>
              <a:rPr lang="en-US" sz="2400" b="1" dirty="0" smtClean="0">
                <a:latin typeface="Roboto"/>
                <a:ea typeface="Calibri" pitchFamily="34" charset="0"/>
                <a:cs typeface="Times New Roman" pitchFamily="18" charset="0"/>
              </a:rPr>
              <a:t>Module 2: </a:t>
            </a:r>
            <a:r>
              <a:rPr kumimoji="0" lang="en-US" sz="2400" b="1" i="0" u="none" strike="noStrike" cap="none" normalizeH="0" baseline="0" dirty="0" smtClean="0">
                <a:ln>
                  <a:noFill/>
                </a:ln>
                <a:solidFill>
                  <a:schemeClr val="tx1"/>
                </a:solidFill>
                <a:effectLst/>
                <a:latin typeface="Roboto"/>
                <a:ea typeface="Calibri" pitchFamily="34" charset="0"/>
                <a:cs typeface="Times New Roman" pitchFamily="18" charset="0"/>
              </a:rPr>
              <a:t>Infection Prevention and Control</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What are standard precautions</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When and How to do hand hygiene</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When and how to wear masks</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When and how to wear gloves</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When and how to wear goggles or face shields</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Donning and Doffing standard PPE</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Rational use of PPE </a:t>
            </a:r>
            <a:endParaRPr kumimoji="0" lang="en-US" sz="2400" b="0" i="0" u="none" strike="noStrike" cap="none" normalizeH="0" baseline="0" dirty="0" smtClean="0">
              <a:ln>
                <a:noFill/>
              </a:ln>
              <a:solidFill>
                <a:schemeClr val="tx1"/>
              </a:solidFill>
              <a:effectLst/>
              <a:latin typeface="Roboto"/>
              <a:cs typeface="Arial" pitchFamily="34" charset="0"/>
            </a:endParaRPr>
          </a:p>
          <a:p>
            <a:pPr marL="688975" marR="0" lvl="1" indent="-463550" algn="l" defTabSz="914400" rtl="0" eaLnBrk="0" fontAlgn="base" latinLnBrk="0" hangingPunct="0">
              <a:lnSpc>
                <a:spcPct val="100000"/>
              </a:lnSpc>
              <a:spcBef>
                <a:spcPct val="0"/>
              </a:spcBef>
              <a:spcAft>
                <a:spcPts val="600"/>
              </a:spcAft>
              <a:buClrTx/>
              <a:buSzTx/>
              <a:buFontTx/>
              <a:buAutoNum type="arabicPeriod"/>
              <a:tabLst/>
            </a:pPr>
            <a:r>
              <a:rPr kumimoji="0" lang="en-US" sz="2400" b="0" i="0" u="none" strike="noStrike" cap="none" normalizeH="0" baseline="0" dirty="0" smtClean="0">
                <a:ln>
                  <a:noFill/>
                </a:ln>
                <a:solidFill>
                  <a:schemeClr val="tx1"/>
                </a:solidFill>
                <a:effectLst/>
                <a:latin typeface="Roboto"/>
                <a:ea typeface="Calibri" pitchFamily="34" charset="0"/>
                <a:cs typeface="Times New Roman" pitchFamily="18" charset="0"/>
              </a:rPr>
              <a:t>Bio-Waste Management</a:t>
            </a:r>
          </a:p>
          <a:p>
            <a:pPr lvl="0" defTabSz="914400" eaLnBrk="0" fontAlgn="base" hangingPunct="0">
              <a:spcBef>
                <a:spcPct val="0"/>
              </a:spcBef>
              <a:spcAft>
                <a:spcPts val="600"/>
              </a:spcAft>
            </a:pPr>
            <a:r>
              <a:rPr lang="en-US" sz="2400" b="1" dirty="0" smtClean="0">
                <a:latin typeface="Roboto"/>
                <a:ea typeface="Calibri" pitchFamily="34" charset="0"/>
                <a:cs typeface="Times New Roman" pitchFamily="18" charset="0"/>
              </a:rPr>
              <a:t>Module 3: </a:t>
            </a:r>
            <a:r>
              <a:rPr kumimoji="0" lang="en-US" sz="2400" b="1" i="0" u="none" strike="noStrike" cap="none" normalizeH="0" baseline="0" dirty="0" smtClean="0">
                <a:ln>
                  <a:noFill/>
                </a:ln>
                <a:solidFill>
                  <a:schemeClr val="tx1"/>
                </a:solidFill>
                <a:effectLst/>
                <a:latin typeface="Roboto"/>
                <a:ea typeface="Calibri" pitchFamily="34" charset="0"/>
                <a:cs typeface="Times New Roman" pitchFamily="18" charset="0"/>
              </a:rPr>
              <a:t>Clinica</a:t>
            </a:r>
            <a:r>
              <a:rPr lang="en-US" sz="2400" b="1" dirty="0" smtClean="0">
                <a:latin typeface="Roboto"/>
                <a:ea typeface="Calibri" pitchFamily="34" charset="0"/>
                <a:cs typeface="Times New Roman" pitchFamily="18" charset="0"/>
              </a:rPr>
              <a:t>l </a:t>
            </a:r>
            <a:r>
              <a:rPr kumimoji="0" lang="en-US" sz="2400" b="1" i="0" u="none" strike="noStrike" cap="none" normalizeH="0" baseline="0" dirty="0" smtClean="0">
                <a:ln>
                  <a:noFill/>
                </a:ln>
                <a:solidFill>
                  <a:schemeClr val="tx1"/>
                </a:solidFill>
                <a:effectLst/>
                <a:latin typeface="Roboto"/>
                <a:ea typeface="Calibri" pitchFamily="34" charset="0"/>
                <a:cs typeface="Times New Roman" pitchFamily="18" charset="0"/>
              </a:rPr>
              <a:t>Management </a:t>
            </a:r>
            <a:endParaRPr kumimoji="0" lang="en-US" sz="2400" b="0" i="0" u="none" strike="noStrike" cap="none" normalizeH="0" baseline="0" dirty="0" smtClean="0">
              <a:ln>
                <a:noFill/>
              </a:ln>
              <a:solidFill>
                <a:schemeClr val="tx1"/>
              </a:solidFill>
              <a:effectLst/>
              <a:latin typeface="Roboto"/>
              <a:cs typeface="Arial" pitchFamily="34" charset="0"/>
            </a:endParaRP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740554" y="410132"/>
            <a:ext cx="1233063" cy="1109755"/>
          </a:xfrm>
          <a:prstGeom prst="rect">
            <a:avLst/>
          </a:prstGeom>
        </p:spPr>
      </p:pic>
    </p:spTree>
    <p:extLst>
      <p:ext uri="{BB962C8B-B14F-4D97-AF65-F5344CB8AC3E}">
        <p14:creationId xmlns="" xmlns:p14="http://schemas.microsoft.com/office/powerpoint/2010/main" val="3780438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6" name="TextBox 5"/>
          <p:cNvSpPr txBox="1"/>
          <p:nvPr/>
        </p:nvSpPr>
        <p:spPr>
          <a:xfrm>
            <a:off x="0" y="9917668"/>
            <a:ext cx="3779520" cy="369332"/>
          </a:xfrm>
          <a:prstGeom prst="rect">
            <a:avLst/>
          </a:prstGeom>
          <a:noFill/>
        </p:spPr>
        <p:txBody>
          <a:bodyPr wrap="square" rtlCol="0">
            <a:spAutoFit/>
          </a:bodyPr>
          <a:lstStyle/>
          <a:p>
            <a:r>
              <a:rPr lang="en-US" dirty="0" smtClean="0"/>
              <a:t>Source: MOHFW</a:t>
            </a:r>
            <a:endParaRPr lang="en-US" dirty="0"/>
          </a:p>
        </p:txBody>
      </p:sp>
      <p:sp>
        <p:nvSpPr>
          <p:cNvPr id="8" name="Title 7"/>
          <p:cNvSpPr>
            <a:spLocks noGrp="1"/>
          </p:cNvSpPr>
          <p:nvPr>
            <p:ph type="title"/>
          </p:nvPr>
        </p:nvSpPr>
        <p:spPr/>
        <p:txBody>
          <a:bodyPr/>
          <a:lstStyle/>
          <a:p>
            <a:pPr lvl="0" algn="ctr"/>
            <a:r>
              <a:rPr lang="en-US" sz="5400" dirty="0" smtClean="0"/>
              <a:t>Ministry of Health and Family Welfare </a:t>
            </a:r>
            <a:br>
              <a:rPr lang="en-US" sz="5400" dirty="0" smtClean="0"/>
            </a:br>
            <a:r>
              <a:rPr lang="en-US" sz="5400" dirty="0" smtClean="0"/>
              <a:t>Role of Frontline Health Workers in COVID-19 </a:t>
            </a:r>
            <a:endParaRPr lang="en-US" sz="5400" dirty="0"/>
          </a:p>
        </p:txBody>
      </p:sp>
      <p:grpSp>
        <p:nvGrpSpPr>
          <p:cNvPr id="13" name="Group 12"/>
          <p:cNvGrpSpPr/>
          <p:nvPr/>
        </p:nvGrpSpPr>
        <p:grpSpPr>
          <a:xfrm>
            <a:off x="2904987" y="2865120"/>
            <a:ext cx="12478027" cy="7201290"/>
            <a:chOff x="1800665" y="2865120"/>
            <a:chExt cx="12478027" cy="7201290"/>
          </a:xfrm>
        </p:grpSpPr>
        <p:pic>
          <p:nvPicPr>
            <p:cNvPr id="1026" name="Picture 2"/>
            <p:cNvPicPr>
              <a:picLocks noChangeAspect="1" noChangeArrowheads="1"/>
            </p:cNvPicPr>
            <p:nvPr/>
          </p:nvPicPr>
          <p:blipFill>
            <a:blip r:embed="rId4"/>
            <a:srcRect l="35125" t="14444" r="36375" b="14111"/>
            <a:stretch>
              <a:fillRect/>
            </a:stretch>
          </p:blipFill>
          <p:spPr bwMode="auto">
            <a:xfrm>
              <a:off x="2773680" y="2865120"/>
              <a:ext cx="4465320" cy="6296493"/>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l="35625" t="14333" r="36825" b="16113"/>
            <a:stretch>
              <a:fillRect/>
            </a:stretch>
          </p:blipFill>
          <p:spPr bwMode="auto">
            <a:xfrm>
              <a:off x="9052560" y="2865120"/>
              <a:ext cx="4450080" cy="6319520"/>
            </a:xfrm>
            <a:prstGeom prst="rect">
              <a:avLst/>
            </a:prstGeom>
            <a:noFill/>
            <a:ln w="9525">
              <a:noFill/>
              <a:miter lim="800000"/>
              <a:headEnd/>
              <a:tailEnd/>
            </a:ln>
            <a:effectLst/>
          </p:spPr>
        </p:pic>
        <p:sp>
          <p:nvSpPr>
            <p:cNvPr id="11" name="Rectangle 10"/>
            <p:cNvSpPr/>
            <p:nvPr/>
          </p:nvSpPr>
          <p:spPr>
            <a:xfrm>
              <a:off x="8348886" y="9235413"/>
              <a:ext cx="5929806" cy="830997"/>
            </a:xfrm>
            <a:prstGeom prst="rect">
              <a:avLst/>
            </a:prstGeom>
          </p:spPr>
          <p:txBody>
            <a:bodyPr wrap="square">
              <a:spAutoFit/>
            </a:bodyPr>
            <a:lstStyle/>
            <a:p>
              <a:pPr algn="ctr"/>
              <a:r>
                <a:rPr lang="en-US" sz="2400" dirty="0" smtClean="0">
                  <a:latin typeface="Roboto"/>
                  <a:hlinkClick r:id="rId6"/>
                </a:rPr>
                <a:t>https://www.mohfw.gov.in/pdf/PreventionandManagementofCOVID19FLWHindi.pdf</a:t>
              </a:r>
              <a:endParaRPr lang="en-US" sz="2400" dirty="0">
                <a:latin typeface="Roboto"/>
              </a:endParaRPr>
            </a:p>
          </p:txBody>
        </p:sp>
        <p:sp>
          <p:nvSpPr>
            <p:cNvPr id="12" name="Rectangle 11"/>
            <p:cNvSpPr/>
            <p:nvPr/>
          </p:nvSpPr>
          <p:spPr>
            <a:xfrm>
              <a:off x="1800665" y="9193204"/>
              <a:ext cx="6330462" cy="830997"/>
            </a:xfrm>
            <a:prstGeom prst="rect">
              <a:avLst/>
            </a:prstGeom>
          </p:spPr>
          <p:txBody>
            <a:bodyPr wrap="square">
              <a:spAutoFit/>
            </a:bodyPr>
            <a:lstStyle/>
            <a:p>
              <a:pPr algn="ctr"/>
              <a:r>
                <a:rPr lang="en-US" sz="2400" dirty="0" smtClean="0">
                  <a:latin typeface="Roboto"/>
                  <a:hlinkClick r:id="rId7"/>
                </a:rPr>
                <a:t>https://www.mohfw.gov.in/pdf/PreventionandManagementofCOVID19FLWEnglish.pdf</a:t>
              </a:r>
              <a:endParaRPr lang="en-US" sz="2400" dirty="0" smtClean="0">
                <a:latin typeface="Roboto"/>
                <a:hlinkClick r:id="rId6"/>
              </a:endParaRPr>
            </a:p>
          </p:txBody>
        </p:sp>
      </p:grpSp>
    </p:spTree>
    <p:extLst>
      <p:ext uri="{BB962C8B-B14F-4D97-AF65-F5344CB8AC3E}">
        <p14:creationId xmlns="" xmlns:p14="http://schemas.microsoft.com/office/powerpoint/2010/main" val="2572022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6A000265-81C8-4DF3-9C76-090711AD3A0C}"/>
              </a:ext>
            </a:extLst>
          </p:cNvPr>
          <p:cNvSpPr/>
          <p:nvPr/>
        </p:nvSpPr>
        <p:spPr>
          <a:xfrm>
            <a:off x="0" y="5143500"/>
            <a:ext cx="18288000" cy="5143500"/>
          </a:xfrm>
          <a:prstGeom prst="rect">
            <a:avLst/>
          </a:prstGeom>
          <a:solidFill>
            <a:srgbClr val="15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 xmlns:a16="http://schemas.microsoft.com/office/drawing/2014/main" id="{19E0BA23-4EFF-4C7F-A3BC-21809146E3FF}"/>
              </a:ext>
            </a:extLst>
          </p:cNvPr>
          <p:cNvGrpSpPr/>
          <p:nvPr/>
        </p:nvGrpSpPr>
        <p:grpSpPr>
          <a:xfrm>
            <a:off x="2821268" y="6800850"/>
            <a:ext cx="1373196" cy="1828800"/>
            <a:chOff x="2175698" y="6800850"/>
            <a:chExt cx="1373196" cy="1828800"/>
          </a:xfrm>
        </p:grpSpPr>
        <p:sp>
          <p:nvSpPr>
            <p:cNvPr id="18" name="Freeform: Shape 17">
              <a:extLst>
                <a:ext uri="{FF2B5EF4-FFF2-40B4-BE49-F238E27FC236}">
                  <a16:creationId xmlns="" xmlns:a16="http://schemas.microsoft.com/office/drawing/2014/main" id="{36D98D82-8B23-4AAE-AE7B-B3DDDDA62A97}"/>
                </a:ext>
              </a:extLst>
            </p:cNvPr>
            <p:cNvSpPr>
              <a:spLocks/>
            </p:cNvSpPr>
            <p:nvPr/>
          </p:nvSpPr>
          <p:spPr>
            <a:xfrm>
              <a:off x="2175698" y="6800850"/>
              <a:ext cx="1373196" cy="1828800"/>
            </a:xfrm>
            <a:custGeom>
              <a:avLst/>
              <a:gdLst>
                <a:gd name="connsiteX0" fmla="*/ 121922 w 1371600"/>
                <a:gd name="connsiteY0" fmla="*/ 0 h 1828800"/>
                <a:gd name="connsiteX1" fmla="*/ 1249678 w 1371600"/>
                <a:gd name="connsiteY1" fmla="*/ 0 h 1828800"/>
                <a:gd name="connsiteX2" fmla="*/ 1371600 w 1371600"/>
                <a:gd name="connsiteY2" fmla="*/ 121922 h 1828800"/>
                <a:gd name="connsiteX3" fmla="*/ 1368629 w 1371600"/>
                <a:gd name="connsiteY3" fmla="*/ 860406 h 1828800"/>
                <a:gd name="connsiteX4" fmla="*/ 1112391 w 1371600"/>
                <a:gd name="connsiteY4" fmla="*/ 860406 h 1828800"/>
                <a:gd name="connsiteX5" fmla="*/ 1112391 w 1371600"/>
                <a:gd name="connsiteY5" fmla="*/ 1292225 h 1828800"/>
                <a:gd name="connsiteX6" fmla="*/ 1369945 w 1371600"/>
                <a:gd name="connsiteY6" fmla="*/ 1292225 h 1828800"/>
                <a:gd name="connsiteX7" fmla="*/ 1371600 w 1371600"/>
                <a:gd name="connsiteY7" fmla="*/ 1706878 h 1828800"/>
                <a:gd name="connsiteX8" fmla="*/ 1249678 w 1371600"/>
                <a:gd name="connsiteY8" fmla="*/ 1828800 h 1828800"/>
                <a:gd name="connsiteX9" fmla="*/ 121922 w 1371600"/>
                <a:gd name="connsiteY9" fmla="*/ 1828800 h 1828800"/>
                <a:gd name="connsiteX10" fmla="*/ 0 w 1371600"/>
                <a:gd name="connsiteY10" fmla="*/ 1706878 h 1828800"/>
                <a:gd name="connsiteX11" fmla="*/ 0 w 1371600"/>
                <a:gd name="connsiteY11" fmla="*/ 121922 h 1828800"/>
                <a:gd name="connsiteX12" fmla="*/ 121922 w 1371600"/>
                <a:gd name="connsiteY12" fmla="*/ 0 h 1828800"/>
                <a:gd name="connsiteX0" fmla="*/ 1112391 w 1371600"/>
                <a:gd name="connsiteY0" fmla="*/ 1292225 h 1828800"/>
                <a:gd name="connsiteX1" fmla="*/ 1369945 w 1371600"/>
                <a:gd name="connsiteY1" fmla="*/ 1292225 h 1828800"/>
                <a:gd name="connsiteX2" fmla="*/ 1371600 w 1371600"/>
                <a:gd name="connsiteY2" fmla="*/ 1706878 h 1828800"/>
                <a:gd name="connsiteX3" fmla="*/ 1249678 w 1371600"/>
                <a:gd name="connsiteY3" fmla="*/ 1828800 h 1828800"/>
                <a:gd name="connsiteX4" fmla="*/ 121922 w 1371600"/>
                <a:gd name="connsiteY4" fmla="*/ 1828800 h 1828800"/>
                <a:gd name="connsiteX5" fmla="*/ 0 w 1371600"/>
                <a:gd name="connsiteY5" fmla="*/ 1706878 h 1828800"/>
                <a:gd name="connsiteX6" fmla="*/ 0 w 1371600"/>
                <a:gd name="connsiteY6" fmla="*/ 121922 h 1828800"/>
                <a:gd name="connsiteX7" fmla="*/ 121922 w 1371600"/>
                <a:gd name="connsiteY7" fmla="*/ 0 h 1828800"/>
                <a:gd name="connsiteX8" fmla="*/ 1249678 w 1371600"/>
                <a:gd name="connsiteY8" fmla="*/ 0 h 1828800"/>
                <a:gd name="connsiteX9" fmla="*/ 1371600 w 1371600"/>
                <a:gd name="connsiteY9" fmla="*/ 121922 h 1828800"/>
                <a:gd name="connsiteX10" fmla="*/ 1368629 w 1371600"/>
                <a:gd name="connsiteY10" fmla="*/ 860406 h 1828800"/>
                <a:gd name="connsiteX11" fmla="*/ 1203831 w 1371600"/>
                <a:gd name="connsiteY11" fmla="*/ 951846 h 1828800"/>
                <a:gd name="connsiteX0" fmla="*/ 1112391 w 1371600"/>
                <a:gd name="connsiteY0" fmla="*/ 1292225 h 1828800"/>
                <a:gd name="connsiteX1" fmla="*/ 1369945 w 1371600"/>
                <a:gd name="connsiteY1" fmla="*/ 1292225 h 1828800"/>
                <a:gd name="connsiteX2" fmla="*/ 1371600 w 1371600"/>
                <a:gd name="connsiteY2" fmla="*/ 1706878 h 1828800"/>
                <a:gd name="connsiteX3" fmla="*/ 1249678 w 1371600"/>
                <a:gd name="connsiteY3" fmla="*/ 1828800 h 1828800"/>
                <a:gd name="connsiteX4" fmla="*/ 121922 w 1371600"/>
                <a:gd name="connsiteY4" fmla="*/ 1828800 h 1828800"/>
                <a:gd name="connsiteX5" fmla="*/ 0 w 1371600"/>
                <a:gd name="connsiteY5" fmla="*/ 1706878 h 1828800"/>
                <a:gd name="connsiteX6" fmla="*/ 0 w 1371600"/>
                <a:gd name="connsiteY6" fmla="*/ 121922 h 1828800"/>
                <a:gd name="connsiteX7" fmla="*/ 121922 w 1371600"/>
                <a:gd name="connsiteY7" fmla="*/ 0 h 1828800"/>
                <a:gd name="connsiteX8" fmla="*/ 1249678 w 1371600"/>
                <a:gd name="connsiteY8" fmla="*/ 0 h 1828800"/>
                <a:gd name="connsiteX9" fmla="*/ 1371600 w 1371600"/>
                <a:gd name="connsiteY9" fmla="*/ 121922 h 1828800"/>
                <a:gd name="connsiteX10" fmla="*/ 1368629 w 1371600"/>
                <a:gd name="connsiteY10" fmla="*/ 860406 h 1828800"/>
                <a:gd name="connsiteX0" fmla="*/ 1369945 w 1371600"/>
                <a:gd name="connsiteY0" fmla="*/ 1292225 h 1828800"/>
                <a:gd name="connsiteX1" fmla="*/ 1371600 w 1371600"/>
                <a:gd name="connsiteY1" fmla="*/ 1706878 h 1828800"/>
                <a:gd name="connsiteX2" fmla="*/ 1249678 w 1371600"/>
                <a:gd name="connsiteY2" fmla="*/ 1828800 h 1828800"/>
                <a:gd name="connsiteX3" fmla="*/ 121922 w 1371600"/>
                <a:gd name="connsiteY3" fmla="*/ 1828800 h 1828800"/>
                <a:gd name="connsiteX4" fmla="*/ 0 w 1371600"/>
                <a:gd name="connsiteY4" fmla="*/ 1706878 h 1828800"/>
                <a:gd name="connsiteX5" fmla="*/ 0 w 1371600"/>
                <a:gd name="connsiteY5" fmla="*/ 121922 h 1828800"/>
                <a:gd name="connsiteX6" fmla="*/ 121922 w 1371600"/>
                <a:gd name="connsiteY6" fmla="*/ 0 h 1828800"/>
                <a:gd name="connsiteX7" fmla="*/ 1249678 w 1371600"/>
                <a:gd name="connsiteY7" fmla="*/ 0 h 1828800"/>
                <a:gd name="connsiteX8" fmla="*/ 1371600 w 1371600"/>
                <a:gd name="connsiteY8" fmla="*/ 121922 h 1828800"/>
                <a:gd name="connsiteX9" fmla="*/ 1368629 w 1371600"/>
                <a:gd name="connsiteY9" fmla="*/ 860406 h 1828800"/>
                <a:gd name="connsiteX0" fmla="*/ 1373120 w 1373196"/>
                <a:gd name="connsiteY0" fmla="*/ 1425575 h 1828800"/>
                <a:gd name="connsiteX1" fmla="*/ 1371600 w 1373196"/>
                <a:gd name="connsiteY1" fmla="*/ 1706878 h 1828800"/>
                <a:gd name="connsiteX2" fmla="*/ 1249678 w 1373196"/>
                <a:gd name="connsiteY2" fmla="*/ 1828800 h 1828800"/>
                <a:gd name="connsiteX3" fmla="*/ 121922 w 1373196"/>
                <a:gd name="connsiteY3" fmla="*/ 1828800 h 1828800"/>
                <a:gd name="connsiteX4" fmla="*/ 0 w 1373196"/>
                <a:gd name="connsiteY4" fmla="*/ 1706878 h 1828800"/>
                <a:gd name="connsiteX5" fmla="*/ 0 w 1373196"/>
                <a:gd name="connsiteY5" fmla="*/ 121922 h 1828800"/>
                <a:gd name="connsiteX6" fmla="*/ 121922 w 1373196"/>
                <a:gd name="connsiteY6" fmla="*/ 0 h 1828800"/>
                <a:gd name="connsiteX7" fmla="*/ 1249678 w 1373196"/>
                <a:gd name="connsiteY7" fmla="*/ 0 h 1828800"/>
                <a:gd name="connsiteX8" fmla="*/ 1371600 w 1373196"/>
                <a:gd name="connsiteY8" fmla="*/ 121922 h 1828800"/>
                <a:gd name="connsiteX9" fmla="*/ 1368629 w 1373196"/>
                <a:gd name="connsiteY9" fmla="*/ 860406 h 1828800"/>
                <a:gd name="connsiteX0" fmla="*/ 1373120 w 1373196"/>
                <a:gd name="connsiteY0" fmla="*/ 1425575 h 1828800"/>
                <a:gd name="connsiteX1" fmla="*/ 1371600 w 1373196"/>
                <a:gd name="connsiteY1" fmla="*/ 1706878 h 1828800"/>
                <a:gd name="connsiteX2" fmla="*/ 1249678 w 1373196"/>
                <a:gd name="connsiteY2" fmla="*/ 1828800 h 1828800"/>
                <a:gd name="connsiteX3" fmla="*/ 121922 w 1373196"/>
                <a:gd name="connsiteY3" fmla="*/ 1828800 h 1828800"/>
                <a:gd name="connsiteX4" fmla="*/ 0 w 1373196"/>
                <a:gd name="connsiteY4" fmla="*/ 1706878 h 1828800"/>
                <a:gd name="connsiteX5" fmla="*/ 0 w 1373196"/>
                <a:gd name="connsiteY5" fmla="*/ 121922 h 1828800"/>
                <a:gd name="connsiteX6" fmla="*/ 121922 w 1373196"/>
                <a:gd name="connsiteY6" fmla="*/ 0 h 1828800"/>
                <a:gd name="connsiteX7" fmla="*/ 1249678 w 1373196"/>
                <a:gd name="connsiteY7" fmla="*/ 0 h 1828800"/>
                <a:gd name="connsiteX8" fmla="*/ 1371600 w 1373196"/>
                <a:gd name="connsiteY8" fmla="*/ 121922 h 1828800"/>
                <a:gd name="connsiteX9" fmla="*/ 1371804 w 1373196"/>
                <a:gd name="connsiteY9" fmla="*/ 990581 h 1828800"/>
                <a:gd name="connsiteX0" fmla="*/ 1373120 w 1373196"/>
                <a:gd name="connsiteY0" fmla="*/ 1425575 h 1828800"/>
                <a:gd name="connsiteX1" fmla="*/ 1371600 w 1373196"/>
                <a:gd name="connsiteY1" fmla="*/ 1706878 h 1828800"/>
                <a:gd name="connsiteX2" fmla="*/ 1249678 w 1373196"/>
                <a:gd name="connsiteY2" fmla="*/ 1828800 h 1828800"/>
                <a:gd name="connsiteX3" fmla="*/ 121922 w 1373196"/>
                <a:gd name="connsiteY3" fmla="*/ 1828800 h 1828800"/>
                <a:gd name="connsiteX4" fmla="*/ 0 w 1373196"/>
                <a:gd name="connsiteY4" fmla="*/ 1706878 h 1828800"/>
                <a:gd name="connsiteX5" fmla="*/ 0 w 1373196"/>
                <a:gd name="connsiteY5" fmla="*/ 121922 h 1828800"/>
                <a:gd name="connsiteX6" fmla="*/ 121922 w 1373196"/>
                <a:gd name="connsiteY6" fmla="*/ 0 h 1828800"/>
                <a:gd name="connsiteX7" fmla="*/ 1249678 w 1373196"/>
                <a:gd name="connsiteY7" fmla="*/ 0 h 1828800"/>
                <a:gd name="connsiteX8" fmla="*/ 1371600 w 1373196"/>
                <a:gd name="connsiteY8" fmla="*/ 121922 h 1828800"/>
                <a:gd name="connsiteX9" fmla="*/ 1371804 w 1373196"/>
                <a:gd name="connsiteY9" fmla="*/ 990581 h 1828800"/>
                <a:gd name="connsiteX10" fmla="*/ 1373120 w 1373196"/>
                <a:gd name="connsiteY10" fmla="*/ 1425575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196" h="1828800">
                  <a:moveTo>
                    <a:pt x="1373120" y="1425575"/>
                  </a:moveTo>
                  <a:cubicBezTo>
                    <a:pt x="1373672" y="1563793"/>
                    <a:pt x="1371048" y="1568660"/>
                    <a:pt x="1371600" y="1706878"/>
                  </a:cubicBezTo>
                  <a:cubicBezTo>
                    <a:pt x="1371600" y="1774214"/>
                    <a:pt x="1317014" y="1828800"/>
                    <a:pt x="1249678" y="1828800"/>
                  </a:cubicBezTo>
                  <a:lnTo>
                    <a:pt x="121922" y="1828800"/>
                  </a:lnTo>
                  <a:cubicBezTo>
                    <a:pt x="54586" y="1828800"/>
                    <a:pt x="0" y="1774214"/>
                    <a:pt x="0" y="1706878"/>
                  </a:cubicBezTo>
                  <a:lnTo>
                    <a:pt x="0" y="121922"/>
                  </a:lnTo>
                  <a:cubicBezTo>
                    <a:pt x="0" y="54586"/>
                    <a:pt x="54586" y="0"/>
                    <a:pt x="121922" y="0"/>
                  </a:cubicBezTo>
                  <a:lnTo>
                    <a:pt x="1249678" y="0"/>
                  </a:lnTo>
                  <a:cubicBezTo>
                    <a:pt x="1317014" y="0"/>
                    <a:pt x="1371600" y="54586"/>
                    <a:pt x="1371600" y="121922"/>
                  </a:cubicBezTo>
                  <a:cubicBezTo>
                    <a:pt x="1370610" y="368083"/>
                    <a:pt x="1372794" y="744420"/>
                    <a:pt x="1371804" y="990581"/>
                  </a:cubicBezTo>
                  <a:lnTo>
                    <a:pt x="1373120" y="1425575"/>
                  </a:lnTo>
                  <a:close/>
                </a:path>
              </a:pathLst>
            </a:custGeom>
            <a:no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19" name="Straight Connector 18">
              <a:extLst>
                <a:ext uri="{FF2B5EF4-FFF2-40B4-BE49-F238E27FC236}">
                  <a16:creationId xmlns="" xmlns:a16="http://schemas.microsoft.com/office/drawing/2014/main" id="{C50D75C1-81A0-4681-B302-2A641701E2E8}"/>
                </a:ext>
              </a:extLst>
            </p:cNvPr>
            <p:cNvCxnSpPr/>
            <p:nvPr/>
          </p:nvCxnSpPr>
          <p:spPr>
            <a:xfrm>
              <a:off x="2405096" y="7105650"/>
              <a:ext cx="914400" cy="0"/>
            </a:xfrm>
            <a:prstGeom prst="line">
              <a:avLst/>
            </a:prstGeom>
            <a:no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 xmlns:a16="http://schemas.microsoft.com/office/drawing/2014/main" id="{C7A2F0F0-D582-487B-8F6B-6431AF2855E5}"/>
                </a:ext>
              </a:extLst>
            </p:cNvPr>
            <p:cNvCxnSpPr/>
            <p:nvPr/>
          </p:nvCxnSpPr>
          <p:spPr>
            <a:xfrm>
              <a:off x="2405096" y="7410450"/>
              <a:ext cx="914400" cy="0"/>
            </a:xfrm>
            <a:prstGeom prst="line">
              <a:avLst/>
            </a:prstGeom>
            <a:no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 xmlns:a16="http://schemas.microsoft.com/office/drawing/2014/main" id="{546ED6C2-6FD0-46D3-9090-E1FE0615824A}"/>
                </a:ext>
              </a:extLst>
            </p:cNvPr>
            <p:cNvCxnSpPr/>
            <p:nvPr/>
          </p:nvCxnSpPr>
          <p:spPr>
            <a:xfrm>
              <a:off x="2405096" y="7715250"/>
              <a:ext cx="914400" cy="0"/>
            </a:xfrm>
            <a:prstGeom prst="line">
              <a:avLst/>
            </a:prstGeom>
            <a:no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 xmlns:a16="http://schemas.microsoft.com/office/drawing/2014/main" id="{2A646288-6BEB-4295-A0C0-D539EBFB9789}"/>
                </a:ext>
              </a:extLst>
            </p:cNvPr>
            <p:cNvCxnSpPr/>
            <p:nvPr/>
          </p:nvCxnSpPr>
          <p:spPr>
            <a:xfrm>
              <a:off x="2405096" y="8020050"/>
              <a:ext cx="914400" cy="0"/>
            </a:xfrm>
            <a:prstGeom prst="line">
              <a:avLst/>
            </a:prstGeom>
            <a:no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 xmlns:a16="http://schemas.microsoft.com/office/drawing/2014/main" id="{51531F88-3360-4CBC-B39E-E5C18EA99CA6}"/>
                </a:ext>
              </a:extLst>
            </p:cNvPr>
            <p:cNvCxnSpPr/>
            <p:nvPr/>
          </p:nvCxnSpPr>
          <p:spPr>
            <a:xfrm>
              <a:off x="2405096" y="8324850"/>
              <a:ext cx="914400" cy="0"/>
            </a:xfrm>
            <a:prstGeom prst="line">
              <a:avLst/>
            </a:prstGeom>
            <a:no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30" name="Rectangle 29">
            <a:extLst>
              <a:ext uri="{FF2B5EF4-FFF2-40B4-BE49-F238E27FC236}">
                <a16:creationId xmlns="" xmlns:a16="http://schemas.microsoft.com/office/drawing/2014/main" id="{7CFAF097-C747-4D18-B7B6-4CC5B3CD8490}"/>
              </a:ext>
            </a:extLst>
          </p:cNvPr>
          <p:cNvSpPr/>
          <p:nvPr/>
        </p:nvSpPr>
        <p:spPr>
          <a:xfrm>
            <a:off x="5115770" y="6794493"/>
            <a:ext cx="3685624" cy="954107"/>
          </a:xfrm>
          <a:prstGeom prst="rect">
            <a:avLst/>
          </a:prstGeom>
        </p:spPr>
        <p:txBody>
          <a:bodyPr wrap="none">
            <a:spAutoFit/>
          </a:bodyPr>
          <a:lstStyle/>
          <a:p>
            <a:r>
              <a:rPr lang="en-GB" sz="5600" b="1" dirty="0">
                <a:solidFill>
                  <a:prstClr val="white"/>
                </a:solidFill>
                <a:latin typeface="Roboto" panose="02000000000000000000" pitchFamily="2" charset="0"/>
                <a:ea typeface="Roboto" panose="02000000000000000000" pitchFamily="2" charset="0"/>
                <a:cs typeface="Roboto Medium"/>
                <a:sym typeface="Roboto Medium"/>
              </a:rPr>
              <a:t>Next Topic</a:t>
            </a:r>
            <a:endParaRPr lang="en-US" dirty="0"/>
          </a:p>
        </p:txBody>
      </p:sp>
      <p:sp>
        <p:nvSpPr>
          <p:cNvPr id="32" name="Rectangle 31">
            <a:extLst>
              <a:ext uri="{FF2B5EF4-FFF2-40B4-BE49-F238E27FC236}">
                <a16:creationId xmlns="" xmlns:a16="http://schemas.microsoft.com/office/drawing/2014/main" id="{3E515BC1-7543-4BE7-87FB-4F90505FD607}"/>
              </a:ext>
            </a:extLst>
          </p:cNvPr>
          <p:cNvSpPr/>
          <p:nvPr/>
        </p:nvSpPr>
        <p:spPr>
          <a:xfrm>
            <a:off x="5118151" y="7946357"/>
            <a:ext cx="5434501" cy="492443"/>
          </a:xfrm>
          <a:prstGeom prst="rect">
            <a:avLst/>
          </a:prstGeom>
        </p:spPr>
        <p:txBody>
          <a:bodyPr wrap="none">
            <a:spAutoFit/>
          </a:bodyPr>
          <a:lstStyle/>
          <a:p>
            <a:r>
              <a:rPr lang="en-US" sz="2600" b="1" dirty="0" smtClean="0">
                <a:solidFill>
                  <a:prstClr val="white"/>
                </a:solidFill>
                <a:latin typeface="Roboto" panose="02000000000000000000" pitchFamily="2" charset="0"/>
                <a:ea typeface="Roboto" panose="02000000000000000000" pitchFamily="2" charset="0"/>
                <a:cs typeface="Roboto Medium"/>
                <a:sym typeface="Roboto Medium"/>
              </a:rPr>
              <a:t>Infection Prevention and Control </a:t>
            </a:r>
            <a:endParaRPr lang="en-US" b="1" dirty="0"/>
          </a:p>
        </p:txBody>
      </p:sp>
      <p:grpSp>
        <p:nvGrpSpPr>
          <p:cNvPr id="4" name="Group 3">
            <a:extLst>
              <a:ext uri="{FF2B5EF4-FFF2-40B4-BE49-F238E27FC236}">
                <a16:creationId xmlns="" xmlns:a16="http://schemas.microsoft.com/office/drawing/2014/main" id="{5F21F534-C9F3-4F16-8372-E4CB486DCF03}"/>
              </a:ext>
            </a:extLst>
          </p:cNvPr>
          <p:cNvGrpSpPr/>
          <p:nvPr/>
        </p:nvGrpSpPr>
        <p:grpSpPr>
          <a:xfrm>
            <a:off x="2745793" y="1384683"/>
            <a:ext cx="12796413" cy="3356117"/>
            <a:chOff x="2100223" y="1384683"/>
            <a:chExt cx="12796413" cy="3356117"/>
          </a:xfrm>
        </p:grpSpPr>
        <p:sp>
          <p:nvSpPr>
            <p:cNvPr id="5" name="Google Shape;55;p13">
              <a:extLst>
                <a:ext uri="{FF2B5EF4-FFF2-40B4-BE49-F238E27FC236}">
                  <a16:creationId xmlns="" xmlns:a16="http://schemas.microsoft.com/office/drawing/2014/main" id="{DD9C1F6D-9EBC-43F0-9AD9-7AE79039A0B3}"/>
                </a:ext>
              </a:extLst>
            </p:cNvPr>
            <p:cNvSpPr txBox="1"/>
            <p:nvPr/>
          </p:nvSpPr>
          <p:spPr>
            <a:xfrm>
              <a:off x="4381308" y="1384683"/>
              <a:ext cx="10515328" cy="3356117"/>
            </a:xfrm>
            <a:prstGeom prst="rect">
              <a:avLst/>
            </a:prstGeom>
            <a:noFill/>
            <a:ln>
              <a:noFill/>
            </a:ln>
          </p:spPr>
          <p:txBody>
            <a:bodyPr spcFirstLastPara="1" wrap="square" lIns="182852" tIns="182852" rIns="182852" bIns="182852" anchor="t" anchorCtr="0">
              <a:noAutofit/>
            </a:bodyPr>
            <a:lstStyle/>
            <a:p>
              <a:pPr>
                <a:spcBef>
                  <a:spcPts val="1200"/>
                </a:spcBef>
                <a:spcAft>
                  <a:spcPts val="1200"/>
                </a:spcAft>
              </a:pPr>
              <a:r>
                <a:rPr lang="en-GB" sz="5600" b="1" dirty="0">
                  <a:solidFill>
                    <a:srgbClr val="15526C"/>
                  </a:solidFill>
                  <a:latin typeface="Roboto" panose="02000000000000000000" pitchFamily="2" charset="0"/>
                  <a:ea typeface="Roboto" panose="02000000000000000000" pitchFamily="2" charset="0"/>
                  <a:cs typeface="Roboto Medium"/>
                  <a:sym typeface="Roboto Medium"/>
                </a:rPr>
                <a:t>Completed:</a:t>
              </a:r>
            </a:p>
            <a:p>
              <a:pPr>
                <a:spcBef>
                  <a:spcPts val="1200"/>
                </a:spcBef>
                <a:spcAft>
                  <a:spcPts val="1200"/>
                </a:spcAft>
              </a:pPr>
              <a:r>
                <a:rPr lang="en-US" sz="2600" b="1" dirty="0" smtClean="0">
                  <a:solidFill>
                    <a:schemeClr val="tx1">
                      <a:lumMod val="65000"/>
                      <a:lumOff val="35000"/>
                    </a:schemeClr>
                  </a:solidFill>
                  <a:latin typeface="Roboto" panose="02000000000000000000" pitchFamily="2" charset="0"/>
                  <a:ea typeface="Roboto" panose="02000000000000000000" pitchFamily="2" charset="0"/>
                  <a:cs typeface="Roboto Medium"/>
                  <a:sym typeface="Roboto Medium"/>
                </a:rPr>
                <a:t>Introduction</a:t>
              </a:r>
              <a:endParaRPr lang="en-US" sz="2600" b="1" dirty="0">
                <a:solidFill>
                  <a:schemeClr val="tx1">
                    <a:lumMod val="65000"/>
                    <a:lumOff val="35000"/>
                  </a:schemeClr>
                </a:solidFill>
                <a:latin typeface="Roboto" panose="02000000000000000000" pitchFamily="2" charset="0"/>
                <a:ea typeface="Roboto" panose="02000000000000000000" pitchFamily="2" charset="0"/>
                <a:cs typeface="Roboto Medium"/>
                <a:sym typeface="Roboto Medium"/>
              </a:endParaRPr>
            </a:p>
          </p:txBody>
        </p:sp>
        <p:grpSp>
          <p:nvGrpSpPr>
            <p:cNvPr id="6" name="Group 5">
              <a:extLst>
                <a:ext uri="{FF2B5EF4-FFF2-40B4-BE49-F238E27FC236}">
                  <a16:creationId xmlns="" xmlns:a16="http://schemas.microsoft.com/office/drawing/2014/main" id="{C494CAE4-34B6-40C9-8BF5-4D11CE0545EB}"/>
                </a:ext>
              </a:extLst>
            </p:cNvPr>
            <p:cNvGrpSpPr/>
            <p:nvPr/>
          </p:nvGrpSpPr>
          <p:grpSpPr>
            <a:xfrm>
              <a:off x="2100223" y="1689101"/>
              <a:ext cx="1850023" cy="1828800"/>
              <a:chOff x="13762711" y="1463675"/>
              <a:chExt cx="1850023" cy="1828800"/>
            </a:xfrm>
          </p:grpSpPr>
          <p:sp>
            <p:nvSpPr>
              <p:cNvPr id="7" name="Freeform: Shape 6">
                <a:extLst>
                  <a:ext uri="{FF2B5EF4-FFF2-40B4-BE49-F238E27FC236}">
                    <a16:creationId xmlns="" xmlns:a16="http://schemas.microsoft.com/office/drawing/2014/main" id="{B1DFB844-C6D2-4C16-B702-0E9D2AED2484}"/>
                  </a:ext>
                </a:extLst>
              </p:cNvPr>
              <p:cNvSpPr>
                <a:spLocks/>
              </p:cNvSpPr>
              <p:nvPr/>
            </p:nvSpPr>
            <p:spPr>
              <a:xfrm>
                <a:off x="13762711" y="1463675"/>
                <a:ext cx="1373196" cy="1828800"/>
              </a:xfrm>
              <a:custGeom>
                <a:avLst/>
                <a:gdLst>
                  <a:gd name="connsiteX0" fmla="*/ 121922 w 1371600"/>
                  <a:gd name="connsiteY0" fmla="*/ 0 h 1828800"/>
                  <a:gd name="connsiteX1" fmla="*/ 1249678 w 1371600"/>
                  <a:gd name="connsiteY1" fmla="*/ 0 h 1828800"/>
                  <a:gd name="connsiteX2" fmla="*/ 1371600 w 1371600"/>
                  <a:gd name="connsiteY2" fmla="*/ 121922 h 1828800"/>
                  <a:gd name="connsiteX3" fmla="*/ 1368629 w 1371600"/>
                  <a:gd name="connsiteY3" fmla="*/ 860406 h 1828800"/>
                  <a:gd name="connsiteX4" fmla="*/ 1112391 w 1371600"/>
                  <a:gd name="connsiteY4" fmla="*/ 860406 h 1828800"/>
                  <a:gd name="connsiteX5" fmla="*/ 1112391 w 1371600"/>
                  <a:gd name="connsiteY5" fmla="*/ 1292225 h 1828800"/>
                  <a:gd name="connsiteX6" fmla="*/ 1369945 w 1371600"/>
                  <a:gd name="connsiteY6" fmla="*/ 1292225 h 1828800"/>
                  <a:gd name="connsiteX7" fmla="*/ 1371600 w 1371600"/>
                  <a:gd name="connsiteY7" fmla="*/ 1706878 h 1828800"/>
                  <a:gd name="connsiteX8" fmla="*/ 1249678 w 1371600"/>
                  <a:gd name="connsiteY8" fmla="*/ 1828800 h 1828800"/>
                  <a:gd name="connsiteX9" fmla="*/ 121922 w 1371600"/>
                  <a:gd name="connsiteY9" fmla="*/ 1828800 h 1828800"/>
                  <a:gd name="connsiteX10" fmla="*/ 0 w 1371600"/>
                  <a:gd name="connsiteY10" fmla="*/ 1706878 h 1828800"/>
                  <a:gd name="connsiteX11" fmla="*/ 0 w 1371600"/>
                  <a:gd name="connsiteY11" fmla="*/ 121922 h 1828800"/>
                  <a:gd name="connsiteX12" fmla="*/ 121922 w 1371600"/>
                  <a:gd name="connsiteY12" fmla="*/ 0 h 1828800"/>
                  <a:gd name="connsiteX0" fmla="*/ 1112391 w 1371600"/>
                  <a:gd name="connsiteY0" fmla="*/ 1292225 h 1828800"/>
                  <a:gd name="connsiteX1" fmla="*/ 1369945 w 1371600"/>
                  <a:gd name="connsiteY1" fmla="*/ 1292225 h 1828800"/>
                  <a:gd name="connsiteX2" fmla="*/ 1371600 w 1371600"/>
                  <a:gd name="connsiteY2" fmla="*/ 1706878 h 1828800"/>
                  <a:gd name="connsiteX3" fmla="*/ 1249678 w 1371600"/>
                  <a:gd name="connsiteY3" fmla="*/ 1828800 h 1828800"/>
                  <a:gd name="connsiteX4" fmla="*/ 121922 w 1371600"/>
                  <a:gd name="connsiteY4" fmla="*/ 1828800 h 1828800"/>
                  <a:gd name="connsiteX5" fmla="*/ 0 w 1371600"/>
                  <a:gd name="connsiteY5" fmla="*/ 1706878 h 1828800"/>
                  <a:gd name="connsiteX6" fmla="*/ 0 w 1371600"/>
                  <a:gd name="connsiteY6" fmla="*/ 121922 h 1828800"/>
                  <a:gd name="connsiteX7" fmla="*/ 121922 w 1371600"/>
                  <a:gd name="connsiteY7" fmla="*/ 0 h 1828800"/>
                  <a:gd name="connsiteX8" fmla="*/ 1249678 w 1371600"/>
                  <a:gd name="connsiteY8" fmla="*/ 0 h 1828800"/>
                  <a:gd name="connsiteX9" fmla="*/ 1371600 w 1371600"/>
                  <a:gd name="connsiteY9" fmla="*/ 121922 h 1828800"/>
                  <a:gd name="connsiteX10" fmla="*/ 1368629 w 1371600"/>
                  <a:gd name="connsiteY10" fmla="*/ 860406 h 1828800"/>
                  <a:gd name="connsiteX11" fmla="*/ 1203831 w 1371600"/>
                  <a:gd name="connsiteY11" fmla="*/ 951846 h 1828800"/>
                  <a:gd name="connsiteX0" fmla="*/ 1112391 w 1371600"/>
                  <a:gd name="connsiteY0" fmla="*/ 1292225 h 1828800"/>
                  <a:gd name="connsiteX1" fmla="*/ 1369945 w 1371600"/>
                  <a:gd name="connsiteY1" fmla="*/ 1292225 h 1828800"/>
                  <a:gd name="connsiteX2" fmla="*/ 1371600 w 1371600"/>
                  <a:gd name="connsiteY2" fmla="*/ 1706878 h 1828800"/>
                  <a:gd name="connsiteX3" fmla="*/ 1249678 w 1371600"/>
                  <a:gd name="connsiteY3" fmla="*/ 1828800 h 1828800"/>
                  <a:gd name="connsiteX4" fmla="*/ 121922 w 1371600"/>
                  <a:gd name="connsiteY4" fmla="*/ 1828800 h 1828800"/>
                  <a:gd name="connsiteX5" fmla="*/ 0 w 1371600"/>
                  <a:gd name="connsiteY5" fmla="*/ 1706878 h 1828800"/>
                  <a:gd name="connsiteX6" fmla="*/ 0 w 1371600"/>
                  <a:gd name="connsiteY6" fmla="*/ 121922 h 1828800"/>
                  <a:gd name="connsiteX7" fmla="*/ 121922 w 1371600"/>
                  <a:gd name="connsiteY7" fmla="*/ 0 h 1828800"/>
                  <a:gd name="connsiteX8" fmla="*/ 1249678 w 1371600"/>
                  <a:gd name="connsiteY8" fmla="*/ 0 h 1828800"/>
                  <a:gd name="connsiteX9" fmla="*/ 1371600 w 1371600"/>
                  <a:gd name="connsiteY9" fmla="*/ 121922 h 1828800"/>
                  <a:gd name="connsiteX10" fmla="*/ 1368629 w 1371600"/>
                  <a:gd name="connsiteY10" fmla="*/ 860406 h 1828800"/>
                  <a:gd name="connsiteX0" fmla="*/ 1369945 w 1371600"/>
                  <a:gd name="connsiteY0" fmla="*/ 1292225 h 1828800"/>
                  <a:gd name="connsiteX1" fmla="*/ 1371600 w 1371600"/>
                  <a:gd name="connsiteY1" fmla="*/ 1706878 h 1828800"/>
                  <a:gd name="connsiteX2" fmla="*/ 1249678 w 1371600"/>
                  <a:gd name="connsiteY2" fmla="*/ 1828800 h 1828800"/>
                  <a:gd name="connsiteX3" fmla="*/ 121922 w 1371600"/>
                  <a:gd name="connsiteY3" fmla="*/ 1828800 h 1828800"/>
                  <a:gd name="connsiteX4" fmla="*/ 0 w 1371600"/>
                  <a:gd name="connsiteY4" fmla="*/ 1706878 h 1828800"/>
                  <a:gd name="connsiteX5" fmla="*/ 0 w 1371600"/>
                  <a:gd name="connsiteY5" fmla="*/ 121922 h 1828800"/>
                  <a:gd name="connsiteX6" fmla="*/ 121922 w 1371600"/>
                  <a:gd name="connsiteY6" fmla="*/ 0 h 1828800"/>
                  <a:gd name="connsiteX7" fmla="*/ 1249678 w 1371600"/>
                  <a:gd name="connsiteY7" fmla="*/ 0 h 1828800"/>
                  <a:gd name="connsiteX8" fmla="*/ 1371600 w 1371600"/>
                  <a:gd name="connsiteY8" fmla="*/ 121922 h 1828800"/>
                  <a:gd name="connsiteX9" fmla="*/ 1368629 w 1371600"/>
                  <a:gd name="connsiteY9" fmla="*/ 860406 h 1828800"/>
                  <a:gd name="connsiteX0" fmla="*/ 1373120 w 1373196"/>
                  <a:gd name="connsiteY0" fmla="*/ 1425575 h 1828800"/>
                  <a:gd name="connsiteX1" fmla="*/ 1371600 w 1373196"/>
                  <a:gd name="connsiteY1" fmla="*/ 1706878 h 1828800"/>
                  <a:gd name="connsiteX2" fmla="*/ 1249678 w 1373196"/>
                  <a:gd name="connsiteY2" fmla="*/ 1828800 h 1828800"/>
                  <a:gd name="connsiteX3" fmla="*/ 121922 w 1373196"/>
                  <a:gd name="connsiteY3" fmla="*/ 1828800 h 1828800"/>
                  <a:gd name="connsiteX4" fmla="*/ 0 w 1373196"/>
                  <a:gd name="connsiteY4" fmla="*/ 1706878 h 1828800"/>
                  <a:gd name="connsiteX5" fmla="*/ 0 w 1373196"/>
                  <a:gd name="connsiteY5" fmla="*/ 121922 h 1828800"/>
                  <a:gd name="connsiteX6" fmla="*/ 121922 w 1373196"/>
                  <a:gd name="connsiteY6" fmla="*/ 0 h 1828800"/>
                  <a:gd name="connsiteX7" fmla="*/ 1249678 w 1373196"/>
                  <a:gd name="connsiteY7" fmla="*/ 0 h 1828800"/>
                  <a:gd name="connsiteX8" fmla="*/ 1371600 w 1373196"/>
                  <a:gd name="connsiteY8" fmla="*/ 121922 h 1828800"/>
                  <a:gd name="connsiteX9" fmla="*/ 1368629 w 1373196"/>
                  <a:gd name="connsiteY9" fmla="*/ 860406 h 1828800"/>
                  <a:gd name="connsiteX0" fmla="*/ 1373120 w 1373196"/>
                  <a:gd name="connsiteY0" fmla="*/ 1425575 h 1828800"/>
                  <a:gd name="connsiteX1" fmla="*/ 1371600 w 1373196"/>
                  <a:gd name="connsiteY1" fmla="*/ 1706878 h 1828800"/>
                  <a:gd name="connsiteX2" fmla="*/ 1249678 w 1373196"/>
                  <a:gd name="connsiteY2" fmla="*/ 1828800 h 1828800"/>
                  <a:gd name="connsiteX3" fmla="*/ 121922 w 1373196"/>
                  <a:gd name="connsiteY3" fmla="*/ 1828800 h 1828800"/>
                  <a:gd name="connsiteX4" fmla="*/ 0 w 1373196"/>
                  <a:gd name="connsiteY4" fmla="*/ 1706878 h 1828800"/>
                  <a:gd name="connsiteX5" fmla="*/ 0 w 1373196"/>
                  <a:gd name="connsiteY5" fmla="*/ 121922 h 1828800"/>
                  <a:gd name="connsiteX6" fmla="*/ 121922 w 1373196"/>
                  <a:gd name="connsiteY6" fmla="*/ 0 h 1828800"/>
                  <a:gd name="connsiteX7" fmla="*/ 1249678 w 1373196"/>
                  <a:gd name="connsiteY7" fmla="*/ 0 h 1828800"/>
                  <a:gd name="connsiteX8" fmla="*/ 1371600 w 1373196"/>
                  <a:gd name="connsiteY8" fmla="*/ 121922 h 1828800"/>
                  <a:gd name="connsiteX9" fmla="*/ 1371804 w 1373196"/>
                  <a:gd name="connsiteY9" fmla="*/ 990581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3196" h="1828800">
                    <a:moveTo>
                      <a:pt x="1373120" y="1425575"/>
                    </a:moveTo>
                    <a:cubicBezTo>
                      <a:pt x="1373672" y="1563793"/>
                      <a:pt x="1371048" y="1568660"/>
                      <a:pt x="1371600" y="1706878"/>
                    </a:cubicBezTo>
                    <a:cubicBezTo>
                      <a:pt x="1371600" y="1774214"/>
                      <a:pt x="1317014" y="1828800"/>
                      <a:pt x="1249678" y="1828800"/>
                    </a:cubicBezTo>
                    <a:lnTo>
                      <a:pt x="121922" y="1828800"/>
                    </a:lnTo>
                    <a:cubicBezTo>
                      <a:pt x="54586" y="1828800"/>
                      <a:pt x="0" y="1774214"/>
                      <a:pt x="0" y="1706878"/>
                    </a:cubicBezTo>
                    <a:lnTo>
                      <a:pt x="0" y="121922"/>
                    </a:lnTo>
                    <a:cubicBezTo>
                      <a:pt x="0" y="54586"/>
                      <a:pt x="54586" y="0"/>
                      <a:pt x="121922" y="0"/>
                    </a:cubicBezTo>
                    <a:lnTo>
                      <a:pt x="1249678" y="0"/>
                    </a:lnTo>
                    <a:cubicBezTo>
                      <a:pt x="1317014" y="0"/>
                      <a:pt x="1371600" y="54586"/>
                      <a:pt x="1371600" y="121922"/>
                    </a:cubicBezTo>
                    <a:cubicBezTo>
                      <a:pt x="1370610" y="368083"/>
                      <a:pt x="1372794" y="744420"/>
                      <a:pt x="1371804" y="990581"/>
                    </a:cubicBezTo>
                  </a:path>
                </a:pathLst>
              </a:custGeom>
              <a:noFill/>
              <a:ln w="57150" cap="rnd">
                <a:solidFill>
                  <a:srgbClr val="15526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 xmlns:a16="http://schemas.microsoft.com/office/drawing/2014/main" id="{181618F6-77C8-4298-BB13-B765532F2EE6}"/>
                  </a:ext>
                </a:extLst>
              </p:cNvPr>
              <p:cNvGrpSpPr/>
              <p:nvPr/>
            </p:nvGrpSpPr>
            <p:grpSpPr>
              <a:xfrm>
                <a:off x="13991311" y="1765300"/>
                <a:ext cx="914400" cy="1154206"/>
                <a:chOff x="13885189" y="1771650"/>
                <a:chExt cx="914400" cy="1154206"/>
              </a:xfrm>
            </p:grpSpPr>
            <p:cxnSp>
              <p:nvCxnSpPr>
                <p:cNvPr id="10" name="Straight Connector 9">
                  <a:extLst>
                    <a:ext uri="{FF2B5EF4-FFF2-40B4-BE49-F238E27FC236}">
                      <a16:creationId xmlns="" xmlns:a16="http://schemas.microsoft.com/office/drawing/2014/main" id="{65D7B641-CF36-4200-892F-BDF34FDC5E40}"/>
                    </a:ext>
                  </a:extLst>
                </p:cNvPr>
                <p:cNvCxnSpPr/>
                <p:nvPr/>
              </p:nvCxnSpPr>
              <p:spPr>
                <a:xfrm>
                  <a:off x="13885189" y="1771650"/>
                  <a:ext cx="914400" cy="0"/>
                </a:xfrm>
                <a:prstGeom prst="line">
                  <a:avLst/>
                </a:prstGeom>
                <a:noFill/>
                <a:ln w="57150" cap="rnd">
                  <a:solidFill>
                    <a:srgbClr val="15526C"/>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 xmlns:a16="http://schemas.microsoft.com/office/drawing/2014/main" id="{9D1EA060-9ACF-4AD1-BA78-D81DC3B1C17B}"/>
                    </a:ext>
                  </a:extLst>
                </p:cNvPr>
                <p:cNvCxnSpPr/>
                <p:nvPr/>
              </p:nvCxnSpPr>
              <p:spPr>
                <a:xfrm>
                  <a:off x="13885189" y="2051050"/>
                  <a:ext cx="914400" cy="0"/>
                </a:xfrm>
                <a:prstGeom prst="line">
                  <a:avLst/>
                </a:prstGeom>
                <a:noFill/>
                <a:ln w="57150" cap="rnd">
                  <a:solidFill>
                    <a:srgbClr val="15526C"/>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 xmlns:a16="http://schemas.microsoft.com/office/drawing/2014/main" id="{F2BF0CA3-43FE-40EB-AB29-307D021B7669}"/>
                    </a:ext>
                  </a:extLst>
                </p:cNvPr>
                <p:cNvCxnSpPr/>
                <p:nvPr/>
              </p:nvCxnSpPr>
              <p:spPr>
                <a:xfrm>
                  <a:off x="13885189" y="2330450"/>
                  <a:ext cx="914400" cy="0"/>
                </a:xfrm>
                <a:prstGeom prst="line">
                  <a:avLst/>
                </a:prstGeom>
                <a:noFill/>
                <a:ln w="57150" cap="rnd">
                  <a:solidFill>
                    <a:srgbClr val="15526C"/>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 xmlns:a16="http://schemas.microsoft.com/office/drawing/2014/main" id="{B5E79EAB-231A-4F51-9C61-C0C09733B494}"/>
                    </a:ext>
                  </a:extLst>
                </p:cNvPr>
                <p:cNvCxnSpPr>
                  <a:cxnSpLocks/>
                </p:cNvCxnSpPr>
                <p:nvPr/>
              </p:nvCxnSpPr>
              <p:spPr>
                <a:xfrm>
                  <a:off x="13885189" y="2628153"/>
                  <a:ext cx="522961" cy="0"/>
                </a:xfrm>
                <a:prstGeom prst="line">
                  <a:avLst/>
                </a:prstGeom>
                <a:noFill/>
                <a:ln w="57150" cap="rnd">
                  <a:solidFill>
                    <a:srgbClr val="15526C"/>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 xmlns:a16="http://schemas.microsoft.com/office/drawing/2014/main" id="{CAAE80AE-0EF7-4083-A0A3-05E3263BE156}"/>
                    </a:ext>
                  </a:extLst>
                </p:cNvPr>
                <p:cNvCxnSpPr>
                  <a:cxnSpLocks/>
                </p:cNvCxnSpPr>
                <p:nvPr/>
              </p:nvCxnSpPr>
              <p:spPr>
                <a:xfrm>
                  <a:off x="13885189" y="2925856"/>
                  <a:ext cx="696061" cy="0"/>
                </a:xfrm>
                <a:prstGeom prst="line">
                  <a:avLst/>
                </a:prstGeom>
                <a:noFill/>
                <a:ln w="57150" cap="rnd">
                  <a:solidFill>
                    <a:srgbClr val="15526C"/>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9" name="Freeform: Shape 8">
                <a:extLst>
                  <a:ext uri="{FF2B5EF4-FFF2-40B4-BE49-F238E27FC236}">
                    <a16:creationId xmlns="" xmlns:a16="http://schemas.microsoft.com/office/drawing/2014/main" id="{21EB78DD-C4CC-48B5-8822-52F05EC75972}"/>
                  </a:ext>
                </a:extLst>
              </p:cNvPr>
              <p:cNvSpPr>
                <a:spLocks noChangeAspect="1"/>
              </p:cNvSpPr>
              <p:nvPr/>
            </p:nvSpPr>
            <p:spPr>
              <a:xfrm rot="2700000">
                <a:off x="14926934" y="1977372"/>
                <a:ext cx="457200" cy="914400"/>
              </a:xfrm>
              <a:custGeom>
                <a:avLst/>
                <a:gdLst>
                  <a:gd name="connsiteX0" fmla="*/ 274320 w 320040"/>
                  <a:gd name="connsiteY0" fmla="*/ 0 h 685800"/>
                  <a:gd name="connsiteX1" fmla="*/ 320040 w 320040"/>
                  <a:gd name="connsiteY1" fmla="*/ 45720 h 685800"/>
                  <a:gd name="connsiteX2" fmla="*/ 320040 w 320040"/>
                  <a:gd name="connsiteY2" fmla="*/ 640080 h 685800"/>
                  <a:gd name="connsiteX3" fmla="*/ 274320 w 320040"/>
                  <a:gd name="connsiteY3" fmla="*/ 685800 h 685800"/>
                  <a:gd name="connsiteX4" fmla="*/ 45720 w 320040"/>
                  <a:gd name="connsiteY4" fmla="*/ 685800 h 685800"/>
                  <a:gd name="connsiteX5" fmla="*/ 0 w 320040"/>
                  <a:gd name="connsiteY5" fmla="*/ 640080 h 685800"/>
                  <a:gd name="connsiteX6" fmla="*/ 45720 w 320040"/>
                  <a:gd name="connsiteY6" fmla="*/ 594360 h 685800"/>
                  <a:gd name="connsiteX7" fmla="*/ 228600 w 320040"/>
                  <a:gd name="connsiteY7" fmla="*/ 594360 h 685800"/>
                  <a:gd name="connsiteX8" fmla="*/ 228600 w 320040"/>
                  <a:gd name="connsiteY8" fmla="*/ 45720 h 685800"/>
                  <a:gd name="connsiteX9" fmla="*/ 274320 w 320040"/>
                  <a:gd name="connsiteY9"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685800">
                    <a:moveTo>
                      <a:pt x="274320" y="0"/>
                    </a:moveTo>
                    <a:cubicBezTo>
                      <a:pt x="299570" y="0"/>
                      <a:pt x="320040" y="20470"/>
                      <a:pt x="320040" y="45720"/>
                    </a:cubicBezTo>
                    <a:lnTo>
                      <a:pt x="320040" y="640080"/>
                    </a:lnTo>
                    <a:cubicBezTo>
                      <a:pt x="320040" y="665330"/>
                      <a:pt x="299570" y="685800"/>
                      <a:pt x="274320" y="685800"/>
                    </a:cubicBezTo>
                    <a:lnTo>
                      <a:pt x="45720" y="685800"/>
                    </a:lnTo>
                    <a:cubicBezTo>
                      <a:pt x="20470" y="685800"/>
                      <a:pt x="0" y="665330"/>
                      <a:pt x="0" y="640080"/>
                    </a:cubicBezTo>
                    <a:cubicBezTo>
                      <a:pt x="0" y="614830"/>
                      <a:pt x="20470" y="594360"/>
                      <a:pt x="45720" y="594360"/>
                    </a:cubicBezTo>
                    <a:lnTo>
                      <a:pt x="228600" y="594360"/>
                    </a:lnTo>
                    <a:lnTo>
                      <a:pt x="228600" y="45720"/>
                    </a:lnTo>
                    <a:cubicBezTo>
                      <a:pt x="228600" y="20470"/>
                      <a:pt x="249070" y="0"/>
                      <a:pt x="274320" y="0"/>
                    </a:cubicBezTo>
                    <a:close/>
                  </a:path>
                </a:pathLst>
              </a:custGeom>
              <a:solidFill>
                <a:srgbClr val="15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 xmlns:p14="http://schemas.microsoft.com/office/powerpoint/2010/main" val="33703698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0E15837-A033-4DF7-A096-BFEDF2D5CE34}"/>
              </a:ext>
            </a:extLst>
          </p:cNvPr>
          <p:cNvSpPr/>
          <p:nvPr/>
        </p:nvSpPr>
        <p:spPr>
          <a:xfrm>
            <a:off x="0" y="0"/>
            <a:ext cx="18288000" cy="10287000"/>
          </a:xfrm>
          <a:prstGeom prst="rect">
            <a:avLst/>
          </a:prstGeom>
          <a:solidFill>
            <a:srgbClr val="15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00;p16">
            <a:extLst>
              <a:ext uri="{FF2B5EF4-FFF2-40B4-BE49-F238E27FC236}">
                <a16:creationId xmlns="" xmlns:a16="http://schemas.microsoft.com/office/drawing/2014/main" id="{AD7A1F30-94B3-433E-8B19-12182D51DC6C}"/>
              </a:ext>
            </a:extLst>
          </p:cNvPr>
          <p:cNvSpPr txBox="1"/>
          <p:nvPr/>
        </p:nvSpPr>
        <p:spPr>
          <a:xfrm>
            <a:off x="962425" y="4520565"/>
            <a:ext cx="16363150" cy="1245870"/>
          </a:xfrm>
          <a:prstGeom prst="rect">
            <a:avLst/>
          </a:prstGeom>
          <a:noFill/>
          <a:ln>
            <a:noFill/>
          </a:ln>
        </p:spPr>
        <p:txBody>
          <a:bodyPr spcFirstLastPara="1" wrap="square" lIns="91425" tIns="91425" rIns="91425" bIns="91425" anchor="t" anchorCtr="0">
            <a:noAutofit/>
          </a:bodyPr>
          <a:lstStyle/>
          <a:p>
            <a:pPr lvl="0" algn="ctr">
              <a:spcBef>
                <a:spcPts val="1200"/>
              </a:spcBef>
              <a:spcAft>
                <a:spcPts val="1200"/>
              </a:spcAft>
            </a:pPr>
            <a:r>
              <a:rPr lang="en-US" sz="6000" b="1" dirty="0" smtClean="0">
                <a:solidFill>
                  <a:schemeClr val="bg1"/>
                </a:solidFill>
                <a:latin typeface="Roboto" panose="02000000000000000000" pitchFamily="2" charset="0"/>
                <a:ea typeface="Roboto" panose="02000000000000000000" pitchFamily="2" charset="0"/>
                <a:cs typeface="Roboto Medium"/>
                <a:sym typeface="Roboto Medium"/>
              </a:rPr>
              <a:t>Infection Prevention and Control </a:t>
            </a:r>
            <a:endParaRPr lang="en-US" sz="6000" b="1" dirty="0">
              <a:solidFill>
                <a:schemeClr val="bg1"/>
              </a:solidFill>
              <a:latin typeface="Roboto" panose="02000000000000000000" pitchFamily="2" charset="0"/>
              <a:ea typeface="Roboto" panose="02000000000000000000" pitchFamily="2" charset="0"/>
              <a:cs typeface="Roboto Medium"/>
              <a:sym typeface="Roboto Medium"/>
            </a:endParaRPr>
          </a:p>
        </p:txBody>
      </p:sp>
      <p:sp>
        <p:nvSpPr>
          <p:cNvPr id="6" name="Google Shape;100;p16">
            <a:extLst>
              <a:ext uri="{FF2B5EF4-FFF2-40B4-BE49-F238E27FC236}">
                <a16:creationId xmlns="" xmlns:a16="http://schemas.microsoft.com/office/drawing/2014/main" id="{4176D427-90A0-413D-B307-9079F455F9B6}"/>
              </a:ext>
            </a:extLst>
          </p:cNvPr>
          <p:cNvSpPr txBox="1"/>
          <p:nvPr/>
        </p:nvSpPr>
        <p:spPr>
          <a:xfrm>
            <a:off x="962425" y="3505957"/>
            <a:ext cx="16363150" cy="1014608"/>
          </a:xfrm>
          <a:prstGeom prst="rect">
            <a:avLst/>
          </a:prstGeom>
          <a:noFill/>
          <a:ln>
            <a:noFill/>
          </a:ln>
        </p:spPr>
        <p:txBody>
          <a:bodyPr spcFirstLastPara="1" wrap="square" lIns="91425" tIns="91425" rIns="91425" bIns="91425" anchor="t" anchorCtr="0">
            <a:noAutofit/>
          </a:bodyPr>
          <a:lstStyle/>
          <a:p>
            <a:pPr lvl="0" algn="ctr">
              <a:spcBef>
                <a:spcPts val="1200"/>
              </a:spcBef>
              <a:spcAft>
                <a:spcPts val="1200"/>
              </a:spcAft>
            </a:pPr>
            <a:r>
              <a:rPr lang="en-US" sz="3600" dirty="0">
                <a:solidFill>
                  <a:schemeClr val="bg1"/>
                </a:solidFill>
                <a:latin typeface="Roboto" panose="02000000000000000000" pitchFamily="2" charset="0"/>
                <a:ea typeface="Roboto" panose="02000000000000000000" pitchFamily="2" charset="0"/>
                <a:cs typeface="Roboto Medium"/>
                <a:sym typeface="Roboto Light"/>
              </a:rPr>
              <a:t>Next Topic</a:t>
            </a:r>
            <a:endParaRPr lang="en-US" sz="3600" b="1" dirty="0">
              <a:solidFill>
                <a:schemeClr val="bg1"/>
              </a:solidFill>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 xmlns:p14="http://schemas.microsoft.com/office/powerpoint/2010/main" val="21330960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505326" y="481765"/>
            <a:ext cx="6498460" cy="9269328"/>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B04C9F6-FFE8-409D-9516-D01114C08E57}"/>
              </a:ext>
            </a:extLst>
          </p:cNvPr>
          <p:cNvSpPr>
            <a:spLocks noGrp="1"/>
          </p:cNvSpPr>
          <p:nvPr>
            <p:ph type="ctrTitle"/>
          </p:nvPr>
        </p:nvSpPr>
        <p:spPr>
          <a:xfrm>
            <a:off x="1011355" y="1371600"/>
            <a:ext cx="5486400" cy="4331368"/>
          </a:xfrm>
        </p:spPr>
        <p:txBody>
          <a:bodyPr>
            <a:normAutofit/>
          </a:bodyPr>
          <a:lstStyle/>
          <a:p>
            <a:r>
              <a:rPr lang="en-US" sz="6800" dirty="0" smtClean="0">
                <a:solidFill>
                  <a:srgbClr val="FFFFFF"/>
                </a:solidFill>
              </a:rPr>
              <a:t>Module 1: Introduction</a:t>
            </a:r>
            <a:endParaRPr lang="en-US" sz="6800" dirty="0">
              <a:solidFill>
                <a:srgbClr val="FFFFFF"/>
              </a:solidFill>
            </a:endParaRPr>
          </a:p>
        </p:txBody>
      </p:sp>
      <p:sp>
        <p:nvSpPr>
          <p:cNvPr id="3" name="Subtitle 2">
            <a:extLst>
              <a:ext uri="{FF2B5EF4-FFF2-40B4-BE49-F238E27FC236}">
                <a16:creationId xmlns="" xmlns:a16="http://schemas.microsoft.com/office/drawing/2014/main" id="{231BBB12-0151-4E83-8CA9-CABD24861BE7}"/>
              </a:ext>
            </a:extLst>
          </p:cNvPr>
          <p:cNvSpPr>
            <a:spLocks noGrp="1"/>
          </p:cNvSpPr>
          <p:nvPr>
            <p:ph type="subTitle" idx="1"/>
          </p:nvPr>
        </p:nvSpPr>
        <p:spPr>
          <a:xfrm>
            <a:off x="1011355" y="6255751"/>
            <a:ext cx="5486400" cy="2288396"/>
          </a:xfrm>
        </p:spPr>
        <p:txBody>
          <a:bodyPr>
            <a:normAutofit/>
          </a:bodyPr>
          <a:lstStyle/>
          <a:p>
            <a:r>
              <a:rPr lang="en-US" sz="3000" b="1" dirty="0" err="1" smtClean="0">
                <a:solidFill>
                  <a:srgbClr val="FFFFFF"/>
                </a:solidFill>
              </a:rPr>
              <a:t>Coronavirus</a:t>
            </a:r>
            <a:r>
              <a:rPr lang="en-US" sz="3000" b="1" dirty="0" smtClean="0">
                <a:solidFill>
                  <a:srgbClr val="FFFFFF"/>
                </a:solidFill>
              </a:rPr>
              <a:t> and COVID-19</a:t>
            </a:r>
            <a:endParaRPr lang="en-US" sz="3000" b="1" dirty="0">
              <a:solidFill>
                <a:srgbClr val="FFFFFF"/>
              </a:solidFill>
            </a:endParaRPr>
          </a:p>
        </p:txBody>
      </p:sp>
      <p:cxnSp>
        <p:nvCxnSpPr>
          <p:cNvPr id="19" name="Straight Connector 18">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786689" y="5865400"/>
            <a:ext cx="388018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room&#10;&#10;Description automatically generated">
            <a:extLst>
              <a:ext uri="{FF2B5EF4-FFF2-40B4-BE49-F238E27FC236}">
                <a16:creationId xmlns="" xmlns:a16="http://schemas.microsoft.com/office/drawing/2014/main" id="{45723070-1F47-4D18-A1B9-7451733C7CD6}"/>
              </a:ext>
            </a:extLst>
          </p:cNvPr>
          <p:cNvPicPr>
            <a:picLocks noChangeAspect="1"/>
          </p:cNvPicPr>
          <p:nvPr/>
        </p:nvPicPr>
        <p:blipFill rotWithShape="1">
          <a:blip r:embed="rId2">
            <a:extLst>
              <a:ext uri="{BEBA8EAE-BF5A-486C-A8C5-ECC9F3942E4B}">
                <a14:imgProps xmlns="" xmlns:a14="http://schemas.microsoft.com/office/drawing/2010/main">
                  <a14:imgLayer r:embed="rId3">
                    <a14:imgEffect>
                      <a14:sharpenSoften amount="16000"/>
                    </a14:imgEffect>
                    <a14:imgEffect>
                      <a14:saturation sat="92000"/>
                    </a14:imgEffect>
                    <a14:imgEffect>
                      <a14:brightnessContrast bright="10000"/>
                    </a14:imgEffect>
                  </a14:imgLayer>
                </a14:imgProps>
              </a:ext>
              <a:ext uri="{28A0092B-C50C-407E-A947-70E740481C1C}">
                <a14:useLocalDpi xmlns="" xmlns:a14="http://schemas.microsoft.com/office/drawing/2010/main" val="0"/>
              </a:ext>
            </a:extLst>
          </a:blip>
          <a:srcRect l="54154" t="48978" r="22472" b="14713"/>
          <a:stretch/>
        </p:blipFill>
        <p:spPr>
          <a:xfrm>
            <a:off x="8285149" y="738859"/>
            <a:ext cx="8631251" cy="8513998"/>
          </a:xfrm>
          <a:prstGeom prst="rect">
            <a:avLst/>
          </a:prstGeom>
        </p:spPr>
      </p:pic>
      <p:pic>
        <p:nvPicPr>
          <p:cNvPr id="11" name="Pictur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6563616" y="410132"/>
            <a:ext cx="1410001" cy="1268999"/>
          </a:xfrm>
          <a:prstGeom prst="rect">
            <a:avLst/>
          </a:prstGeom>
        </p:spPr>
      </p:pic>
    </p:spTree>
    <p:extLst>
      <p:ext uri="{BB962C8B-B14F-4D97-AF65-F5344CB8AC3E}">
        <p14:creationId xmlns="" xmlns:p14="http://schemas.microsoft.com/office/powerpoint/2010/main" val="378043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B405C7-C0F3-477A-8525-452F35DA3980}"/>
              </a:ext>
            </a:extLst>
          </p:cNvPr>
          <p:cNvSpPr>
            <a:spLocks noGrp="1"/>
          </p:cNvSpPr>
          <p:nvPr>
            <p:ph type="title"/>
          </p:nvPr>
        </p:nvSpPr>
        <p:spPr/>
        <p:txBody>
          <a:bodyPr/>
          <a:lstStyle/>
          <a:p>
            <a:r>
              <a:rPr lang="en-US" dirty="0" smtClean="0"/>
              <a:t>About </a:t>
            </a:r>
            <a:r>
              <a:rPr lang="en-US" dirty="0" err="1" smtClean="0"/>
              <a:t>Coronaviruses</a:t>
            </a:r>
            <a:r>
              <a:rPr lang="en-US" dirty="0" smtClean="0"/>
              <a:t> (</a:t>
            </a:r>
            <a:r>
              <a:rPr lang="en-US" dirty="0" err="1" smtClean="0"/>
              <a:t>CoV</a:t>
            </a:r>
            <a:r>
              <a:rPr lang="en-US" dirty="0" smtClean="0"/>
              <a:t>)</a:t>
            </a:r>
            <a:endParaRPr lang="en-US" dirty="0"/>
          </a:p>
        </p:txBody>
      </p:sp>
      <p:sp>
        <p:nvSpPr>
          <p:cNvPr id="3" name="Content Placeholder 2">
            <a:extLst>
              <a:ext uri="{FF2B5EF4-FFF2-40B4-BE49-F238E27FC236}">
                <a16:creationId xmlns="" xmlns:a16="http://schemas.microsoft.com/office/drawing/2014/main" id="{AC2A574B-A04E-458C-9FCF-4D4C7D39ADE0}"/>
              </a:ext>
            </a:extLst>
          </p:cNvPr>
          <p:cNvSpPr>
            <a:spLocks noGrp="1"/>
          </p:cNvSpPr>
          <p:nvPr>
            <p:ph idx="1"/>
          </p:nvPr>
        </p:nvSpPr>
        <p:spPr/>
        <p:txBody>
          <a:bodyPr/>
          <a:lstStyle/>
          <a:p>
            <a:pPr>
              <a:lnSpc>
                <a:spcPct val="100000"/>
              </a:lnSpc>
            </a:pPr>
            <a:r>
              <a:rPr lang="en-US" dirty="0" smtClean="0"/>
              <a:t>Enveloped positive sense (+) single stranded (</a:t>
            </a:r>
            <a:r>
              <a:rPr lang="en-US" dirty="0" err="1" smtClean="0"/>
              <a:t>ss</a:t>
            </a:r>
            <a:r>
              <a:rPr lang="en-US" dirty="0" smtClean="0"/>
              <a:t>) RNA viruses, named for the crown-like spikes on their surface</a:t>
            </a:r>
          </a:p>
          <a:p>
            <a:pPr>
              <a:lnSpc>
                <a:spcPct val="100000"/>
              </a:lnSpc>
            </a:pPr>
            <a:r>
              <a:rPr lang="en-US" dirty="0" smtClean="0"/>
              <a:t>Belong to a large family, cause illness ranging from common cold to more severe diseases</a:t>
            </a:r>
          </a:p>
          <a:p>
            <a:pPr>
              <a:lnSpc>
                <a:spcPct val="100000"/>
              </a:lnSpc>
            </a:pPr>
            <a:r>
              <a:rPr lang="en-US" dirty="0" smtClean="0"/>
              <a:t>Human </a:t>
            </a:r>
            <a:r>
              <a:rPr lang="en-US" dirty="0" err="1" smtClean="0"/>
              <a:t>coronaviruses</a:t>
            </a:r>
            <a:r>
              <a:rPr lang="en-US" dirty="0" smtClean="0"/>
              <a:t> were first identified in the mid-1960s. Seven </a:t>
            </a:r>
            <a:r>
              <a:rPr lang="en-US" dirty="0" err="1" smtClean="0"/>
              <a:t>coronaviruses</a:t>
            </a:r>
            <a:r>
              <a:rPr lang="en-US" dirty="0" smtClean="0"/>
              <a:t> can infect people</a:t>
            </a:r>
          </a:p>
          <a:p>
            <a:pPr>
              <a:lnSpc>
                <a:spcPct val="100000"/>
              </a:lnSpc>
            </a:pPr>
            <a:r>
              <a:rPr lang="en-US" dirty="0" smtClean="0"/>
              <a:t>Sometimes </a:t>
            </a:r>
            <a:r>
              <a:rPr lang="en-US" dirty="0" err="1" smtClean="0"/>
              <a:t>coronaviruses</a:t>
            </a:r>
            <a:r>
              <a:rPr lang="en-US" dirty="0" smtClean="0"/>
              <a:t> that infect animals can evolve and make people sick and become a new human </a:t>
            </a:r>
            <a:r>
              <a:rPr lang="en-US" dirty="0" err="1" smtClean="0"/>
              <a:t>coronavirus</a:t>
            </a:r>
            <a:r>
              <a:rPr lang="en-US" dirty="0" smtClean="0"/>
              <a:t>, for e.g.</a:t>
            </a:r>
          </a:p>
          <a:p>
            <a:pPr lvl="1">
              <a:lnSpc>
                <a:spcPct val="100000"/>
              </a:lnSpc>
              <a:spcBef>
                <a:spcPts val="0"/>
              </a:spcBef>
            </a:pPr>
            <a:r>
              <a:rPr lang="en-US" dirty="0" smtClean="0"/>
              <a:t>SARS-</a:t>
            </a:r>
            <a:r>
              <a:rPr lang="en-US" dirty="0" err="1" smtClean="0"/>
              <a:t>CoV</a:t>
            </a:r>
            <a:r>
              <a:rPr lang="en-US" dirty="0" smtClean="0"/>
              <a:t>: emerged in 2003 in southern China</a:t>
            </a:r>
          </a:p>
          <a:p>
            <a:pPr lvl="1">
              <a:lnSpc>
                <a:spcPct val="100000"/>
              </a:lnSpc>
              <a:spcBef>
                <a:spcPts val="0"/>
              </a:spcBef>
            </a:pPr>
            <a:r>
              <a:rPr lang="en-US" dirty="0" smtClean="0"/>
              <a:t>MERS-</a:t>
            </a:r>
            <a:r>
              <a:rPr lang="en-US" dirty="0" err="1" smtClean="0"/>
              <a:t>CoV</a:t>
            </a:r>
            <a:r>
              <a:rPr lang="en-US" dirty="0" smtClean="0"/>
              <a:t>: emerged in 2012 in Saudi Arabia</a:t>
            </a:r>
          </a:p>
          <a:p>
            <a:pPr lvl="1">
              <a:lnSpc>
                <a:spcPct val="100000"/>
              </a:lnSpc>
              <a:spcBef>
                <a:spcPts val="0"/>
              </a:spcBef>
            </a:pPr>
            <a:r>
              <a:rPr lang="en-US" b="1" dirty="0" smtClean="0"/>
              <a:t>SARS-CoV-2: emerged in December 2019 in China</a:t>
            </a:r>
          </a:p>
          <a:p>
            <a:pPr>
              <a:lnSpc>
                <a:spcPct val="100000"/>
              </a:lnSpc>
              <a:buNone/>
            </a:pPr>
            <a:endParaRPr lang="en-US" dirty="0" smtClean="0"/>
          </a:p>
        </p:txBody>
      </p:sp>
      <p:sp>
        <p:nvSpPr>
          <p:cNvPr id="9" name="Rectangle: Rounded Corners 8">
            <a:extLst>
              <a:ext uri="{FF2B5EF4-FFF2-40B4-BE49-F238E27FC236}">
                <a16:creationId xmlns="" xmlns:a16="http://schemas.microsoft.com/office/drawing/2014/main" id="{F9270159-ADD0-4233-A5F8-EEDFE169F049}"/>
              </a:ext>
            </a:extLst>
          </p:cNvPr>
          <p:cNvSpPr>
            <a:spLocks/>
          </p:cNvSpPr>
          <p:nvPr/>
        </p:nvSpPr>
        <p:spPr>
          <a:xfrm rot="5400000">
            <a:off x="11544299" y="3333751"/>
            <a:ext cx="4343400" cy="4343400"/>
          </a:xfrm>
          <a:prstGeom prst="roundRect">
            <a:avLst/>
          </a:prstGeom>
          <a:noFill/>
          <a:ln>
            <a:solidFill>
              <a:srgbClr val="0E3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600"/>
          </a:p>
        </p:txBody>
      </p:sp>
      <p:pic>
        <p:nvPicPr>
          <p:cNvPr id="5" name="Picture 4">
            <a:extLst>
              <a:ext uri="{FF2B5EF4-FFF2-40B4-BE49-F238E27FC236}">
                <a16:creationId xmlns:a16="http://schemas.microsoft.com/office/drawing/2014/main" xmlns="" id="{302E0987-20C9-2649-8995-7B9C6DA6987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816945" y="3611880"/>
            <a:ext cx="3849775" cy="3864212"/>
          </a:xfrm>
          <a:prstGeom prst="rect">
            <a:avLst/>
          </a:prstGeom>
        </p:spPr>
      </p:pic>
      <p:sp>
        <p:nvSpPr>
          <p:cNvPr id="6" name="Rectangle 5">
            <a:extLst>
              <a:ext uri="{FF2B5EF4-FFF2-40B4-BE49-F238E27FC236}">
                <a16:creationId xmlns:a16="http://schemas.microsoft.com/office/drawing/2014/main" xmlns="" id="{2334F974-787B-5342-80A8-B28FEFD08460}"/>
              </a:ext>
            </a:extLst>
          </p:cNvPr>
          <p:cNvSpPr/>
          <p:nvPr/>
        </p:nvSpPr>
        <p:spPr>
          <a:xfrm>
            <a:off x="11353498" y="7886661"/>
            <a:ext cx="5242864" cy="1477328"/>
          </a:xfrm>
          <a:prstGeom prst="rect">
            <a:avLst/>
          </a:prstGeom>
        </p:spPr>
        <p:txBody>
          <a:bodyPr wrap="square">
            <a:spAutoFit/>
          </a:bodyPr>
          <a:lstStyle/>
          <a:p>
            <a:r>
              <a:rPr lang="en-US" dirty="0" smtClean="0">
                <a:solidFill>
                  <a:schemeClr val="bg2">
                    <a:lumMod val="50000"/>
                  </a:schemeClr>
                </a:solidFill>
                <a:latin typeface="Roboto" pitchFamily="2" charset="0"/>
                <a:ea typeface="Roboto" pitchFamily="2" charset="0"/>
              </a:rPr>
              <a:t>Picture Credit</a:t>
            </a:r>
            <a:r>
              <a:rPr lang="en-US" dirty="0">
                <a:solidFill>
                  <a:schemeClr val="bg2">
                    <a:lumMod val="50000"/>
                  </a:schemeClr>
                </a:solidFill>
                <a:latin typeface="Roboto" pitchFamily="2" charset="0"/>
                <a:ea typeface="Roboto" pitchFamily="2" charset="0"/>
              </a:rPr>
              <a:t>: Content Provider(s): CDC/ Alissa Eckert, MS; Dan Higgins, MAM - This media comes from the Centers for Disease Control and Prevention's Public Health Image Library(PHIL), with identification number #23312.</a:t>
            </a:r>
          </a:p>
        </p:txBody>
      </p:sp>
      <p:pic>
        <p:nvPicPr>
          <p:cNvPr id="7" name="Picture 6">
            <a:extLst>
              <a:ext uri="{FF2B5EF4-FFF2-40B4-BE49-F238E27FC236}">
                <a16:creationId xmlns="" xmlns:a16="http://schemas.microsoft.com/office/drawing/2014/main" id="{4DD78273-5DB4-4FB1-8FF1-6EEDD9185AC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8" name="TextBox 7"/>
          <p:cNvSpPr txBox="1"/>
          <p:nvPr/>
        </p:nvSpPr>
        <p:spPr>
          <a:xfrm>
            <a:off x="0" y="9917668"/>
            <a:ext cx="3779520" cy="369332"/>
          </a:xfrm>
          <a:prstGeom prst="rect">
            <a:avLst/>
          </a:prstGeom>
          <a:noFill/>
        </p:spPr>
        <p:txBody>
          <a:bodyPr wrap="square" rtlCol="0">
            <a:spAutoFit/>
          </a:bodyPr>
          <a:lstStyle/>
          <a:p>
            <a:r>
              <a:rPr lang="en-US" dirty="0" smtClean="0"/>
              <a:t>Source: WHO and CDC</a:t>
            </a:r>
            <a:endParaRPr lang="en-US" dirty="0"/>
          </a:p>
        </p:txBody>
      </p:sp>
    </p:spTree>
    <p:extLst>
      <p:ext uri="{BB962C8B-B14F-4D97-AF65-F5344CB8AC3E}">
        <p14:creationId xmlns="" xmlns:p14="http://schemas.microsoft.com/office/powerpoint/2010/main" val="17059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51391-530E-4C3D-87A6-503EF8BFC795}"/>
              </a:ext>
            </a:extLst>
          </p:cNvPr>
          <p:cNvSpPr>
            <a:spLocks noGrp="1"/>
          </p:cNvSpPr>
          <p:nvPr>
            <p:ph type="title"/>
          </p:nvPr>
        </p:nvSpPr>
        <p:spPr/>
        <p:txBody>
          <a:bodyPr/>
          <a:lstStyle/>
          <a:p>
            <a:r>
              <a:rPr lang="en-US" dirty="0" smtClean="0"/>
              <a:t>About COVID-19</a:t>
            </a:r>
          </a:p>
        </p:txBody>
      </p:sp>
      <p:sp>
        <p:nvSpPr>
          <p:cNvPr id="3" name="Content Placeholder 2">
            <a:extLst>
              <a:ext uri="{FF2B5EF4-FFF2-40B4-BE49-F238E27FC236}">
                <a16:creationId xmlns="" xmlns:a16="http://schemas.microsoft.com/office/drawing/2014/main" id="{0D20F93D-391F-4D1A-A205-29F9132A9D84}"/>
              </a:ext>
            </a:extLst>
          </p:cNvPr>
          <p:cNvSpPr>
            <a:spLocks noGrp="1"/>
          </p:cNvSpPr>
          <p:nvPr>
            <p:ph idx="1"/>
          </p:nvPr>
        </p:nvSpPr>
        <p:spPr/>
        <p:txBody>
          <a:bodyPr/>
          <a:lstStyle/>
          <a:p>
            <a:pPr marL="514350" indent="-514350">
              <a:lnSpc>
                <a:spcPct val="100000"/>
              </a:lnSpc>
            </a:pPr>
            <a:r>
              <a:rPr lang="en-US" dirty="0" smtClean="0"/>
              <a:t>An infectious disease caused by a newly discovered </a:t>
            </a:r>
            <a:r>
              <a:rPr lang="en-US" dirty="0" err="1" smtClean="0"/>
              <a:t>coronavirus</a:t>
            </a:r>
            <a:r>
              <a:rPr lang="en-US" dirty="0" smtClean="0"/>
              <a:t>- SARS-CoV-2</a:t>
            </a:r>
          </a:p>
          <a:p>
            <a:pPr marL="514350" indent="-514350">
              <a:lnSpc>
                <a:spcPct val="100000"/>
              </a:lnSpc>
            </a:pPr>
            <a:r>
              <a:rPr lang="en-US" dirty="0" smtClean="0"/>
              <a:t>Declared as a </a:t>
            </a:r>
            <a:r>
              <a:rPr lang="en-US" b="1" dirty="0" smtClean="0"/>
              <a:t>Pandemic</a:t>
            </a:r>
            <a:r>
              <a:rPr lang="en-US" dirty="0" smtClean="0"/>
              <a:t> by WHO on 11</a:t>
            </a:r>
            <a:r>
              <a:rPr lang="en-US" baseline="30000" dirty="0" smtClean="0"/>
              <a:t>th</a:t>
            </a:r>
            <a:r>
              <a:rPr lang="en-US" dirty="0" smtClean="0"/>
              <a:t> March 2020</a:t>
            </a:r>
          </a:p>
          <a:p>
            <a:pPr marL="514350" indent="-514350">
              <a:lnSpc>
                <a:spcPct val="100000"/>
              </a:lnSpc>
            </a:pPr>
            <a:r>
              <a:rPr lang="en-US" dirty="0" smtClean="0"/>
              <a:t>At this time, there are </a:t>
            </a:r>
            <a:r>
              <a:rPr lang="en-US" b="1" dirty="0" smtClean="0"/>
              <a:t>no specific vaccines or treatments for COVID-19</a:t>
            </a:r>
            <a:r>
              <a:rPr lang="en-US" dirty="0" smtClean="0"/>
              <a:t>. However, there are many ongoing clinical trials evaluating potential treatments</a:t>
            </a:r>
          </a:p>
          <a:p>
            <a:pPr marL="514350" indent="-514350">
              <a:lnSpc>
                <a:spcPct val="100000"/>
              </a:lnSpc>
            </a:pPr>
            <a:r>
              <a:rPr lang="en-US" b="1" dirty="0" smtClean="0"/>
              <a:t>Incubation period ranges from 1 to 14 days </a:t>
            </a:r>
            <a:r>
              <a:rPr lang="en-US" dirty="0" smtClean="0"/>
              <a:t>with a median of about 5 - 6 days, based on the available data</a:t>
            </a:r>
          </a:p>
          <a:p>
            <a:pPr marL="514350" indent="-514350">
              <a:lnSpc>
                <a:spcPct val="100000"/>
              </a:lnSpc>
            </a:pPr>
            <a:r>
              <a:rPr lang="en-US" dirty="0" smtClean="0"/>
              <a:t>Most people experience </a:t>
            </a:r>
            <a:r>
              <a:rPr lang="en-US" b="1" dirty="0" smtClean="0"/>
              <a:t>mild to moderate respiratory illness </a:t>
            </a:r>
            <a:r>
              <a:rPr lang="en-US" dirty="0" smtClean="0"/>
              <a:t>and recover without requiring special treatment</a:t>
            </a:r>
          </a:p>
          <a:p>
            <a:pPr marL="514350" indent="-514350">
              <a:lnSpc>
                <a:spcPct val="100000"/>
              </a:lnSpc>
            </a:pPr>
            <a:r>
              <a:rPr lang="en-US" b="1" dirty="0" smtClean="0"/>
              <a:t>Older people</a:t>
            </a:r>
            <a:r>
              <a:rPr lang="en-US" dirty="0" smtClean="0"/>
              <a:t>, and those with underlying medical problems like cardiovascular disease, diabetes, chronic respiratory disease, cancer and </a:t>
            </a:r>
            <a:r>
              <a:rPr lang="en-US" dirty="0" err="1" smtClean="0"/>
              <a:t>immunocompromised</a:t>
            </a:r>
            <a:r>
              <a:rPr lang="en-US" dirty="0" smtClean="0"/>
              <a:t> conditions are </a:t>
            </a:r>
            <a:r>
              <a:rPr lang="en-US" b="1" dirty="0" smtClean="0"/>
              <a:t>more likely to develop serious illness</a:t>
            </a:r>
            <a:endParaRPr lang="en-US" dirty="0" smtClean="0"/>
          </a:p>
          <a:p>
            <a:pPr marL="514350" indent="-514350">
              <a:buFont typeface="+mj-lt"/>
              <a:buAutoNum type="arabicPeriod"/>
            </a:pPr>
            <a:endParaRPr lang="en-US" b="1" dirty="0" smtClean="0"/>
          </a:p>
        </p:txBody>
      </p:sp>
      <p:sp>
        <p:nvSpPr>
          <p:cNvPr id="9" name="Rectangle: Rounded Corners 8">
            <a:extLst>
              <a:ext uri="{FF2B5EF4-FFF2-40B4-BE49-F238E27FC236}">
                <a16:creationId xmlns="" xmlns:a16="http://schemas.microsoft.com/office/drawing/2014/main" id="{D95ECB1C-3795-4811-BC70-B82D7BCF4C54}"/>
              </a:ext>
            </a:extLst>
          </p:cNvPr>
          <p:cNvSpPr>
            <a:spLocks/>
          </p:cNvSpPr>
          <p:nvPr/>
        </p:nvSpPr>
        <p:spPr>
          <a:xfrm rot="5400000">
            <a:off x="11544299" y="3333751"/>
            <a:ext cx="4343400" cy="4343400"/>
          </a:xfrm>
          <a:prstGeom prst="roundRect">
            <a:avLst/>
          </a:prstGeom>
          <a:noFill/>
          <a:ln>
            <a:solidFill>
              <a:srgbClr val="0E3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600"/>
          </a:p>
        </p:txBody>
      </p:sp>
      <p:pic>
        <p:nvPicPr>
          <p:cNvPr id="2050" name="Picture 2"/>
          <p:cNvPicPr>
            <a:picLocks noChangeAspect="1" noChangeArrowheads="1"/>
          </p:cNvPicPr>
          <p:nvPr/>
        </p:nvPicPr>
        <p:blipFill>
          <a:blip r:embed="rId3"/>
          <a:srcRect l="449" t="293" r="652" b="457"/>
          <a:stretch>
            <a:fillRect/>
          </a:stretch>
        </p:blipFill>
        <p:spPr bwMode="auto">
          <a:xfrm>
            <a:off x="10911840" y="1529080"/>
            <a:ext cx="5303520" cy="7477760"/>
          </a:xfrm>
          <a:prstGeom prst="rect">
            <a:avLst/>
          </a:prstGeom>
          <a:noFill/>
          <a:ln w="9525">
            <a:noFill/>
            <a:miter lim="800000"/>
            <a:headEnd/>
            <a:tailEnd/>
          </a:ln>
          <a:effectLst/>
        </p:spPr>
      </p:pic>
      <p:sp>
        <p:nvSpPr>
          <p:cNvPr id="8" name="Rectangle 7"/>
          <p:cNvSpPr/>
          <p:nvPr/>
        </p:nvSpPr>
        <p:spPr>
          <a:xfrm>
            <a:off x="10637520" y="9140188"/>
            <a:ext cx="6888479" cy="1015663"/>
          </a:xfrm>
          <a:prstGeom prst="rect">
            <a:avLst/>
          </a:prstGeom>
        </p:spPr>
        <p:txBody>
          <a:bodyPr wrap="square">
            <a:spAutoFit/>
          </a:bodyPr>
          <a:lstStyle/>
          <a:p>
            <a:r>
              <a:rPr lang="en-US" sz="2000" b="1" u="sng" dirty="0" err="1" smtClean="0"/>
              <a:t>Coronavirus</a:t>
            </a:r>
            <a:r>
              <a:rPr lang="en-US" sz="2000" b="1" u="sng" dirty="0" smtClean="0"/>
              <a:t> disease (COVID-2019) situation reports by WHO:</a:t>
            </a:r>
          </a:p>
          <a:p>
            <a:r>
              <a:rPr lang="en-US" sz="2000" dirty="0" smtClean="0">
                <a:hlinkClick r:id="rId4"/>
              </a:rPr>
              <a:t>https://www.who.int/emergencies/diseases/novel-coronavirus-2019/situation-reports</a:t>
            </a:r>
            <a:endParaRPr lang="en-US" sz="2000" dirty="0"/>
          </a:p>
        </p:txBody>
      </p:sp>
      <p:pic>
        <p:nvPicPr>
          <p:cNvPr id="7" name="Picture 6">
            <a:extLst>
              <a:ext uri="{FF2B5EF4-FFF2-40B4-BE49-F238E27FC236}">
                <a16:creationId xmlns="" xmlns:a16="http://schemas.microsoft.com/office/drawing/2014/main" id="{4DD78273-5DB4-4FB1-8FF1-6EEDD9185AC3}"/>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10" name="TextBox 9"/>
          <p:cNvSpPr txBox="1"/>
          <p:nvPr/>
        </p:nvSpPr>
        <p:spPr>
          <a:xfrm>
            <a:off x="0" y="9917668"/>
            <a:ext cx="3779520" cy="369332"/>
          </a:xfrm>
          <a:prstGeom prst="rect">
            <a:avLst/>
          </a:prstGeom>
          <a:noFill/>
        </p:spPr>
        <p:txBody>
          <a:bodyPr wrap="square" rtlCol="0">
            <a:spAutoFit/>
          </a:bodyPr>
          <a:lstStyle/>
          <a:p>
            <a:r>
              <a:rPr lang="en-US" dirty="0" smtClean="0"/>
              <a:t>Source: WHO, MOHFW</a:t>
            </a:r>
            <a:endParaRPr lang="en-US" dirty="0"/>
          </a:p>
        </p:txBody>
      </p:sp>
    </p:spTree>
    <p:extLst>
      <p:ext uri="{BB962C8B-B14F-4D97-AF65-F5344CB8AC3E}">
        <p14:creationId xmlns="" xmlns:p14="http://schemas.microsoft.com/office/powerpoint/2010/main" val="1385991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51391-530E-4C3D-87A6-503EF8BFC795}"/>
              </a:ext>
            </a:extLst>
          </p:cNvPr>
          <p:cNvSpPr>
            <a:spLocks noGrp="1"/>
          </p:cNvSpPr>
          <p:nvPr>
            <p:ph type="title"/>
          </p:nvPr>
        </p:nvSpPr>
        <p:spPr/>
        <p:txBody>
          <a:bodyPr/>
          <a:lstStyle/>
          <a:p>
            <a:r>
              <a:rPr lang="en-US" dirty="0" smtClean="0"/>
              <a:t>Transmission of COVID-19- How it Spreads?</a:t>
            </a:r>
            <a:endParaRPr lang="en-US" dirty="0"/>
          </a:p>
        </p:txBody>
      </p:sp>
      <p:sp>
        <p:nvSpPr>
          <p:cNvPr id="3" name="Content Placeholder 2">
            <a:extLst>
              <a:ext uri="{FF2B5EF4-FFF2-40B4-BE49-F238E27FC236}">
                <a16:creationId xmlns="" xmlns:a16="http://schemas.microsoft.com/office/drawing/2014/main" id="{0D20F93D-391F-4D1A-A205-29F9132A9D84}"/>
              </a:ext>
            </a:extLst>
          </p:cNvPr>
          <p:cNvSpPr>
            <a:spLocks noGrp="1"/>
          </p:cNvSpPr>
          <p:nvPr>
            <p:ph idx="1"/>
          </p:nvPr>
        </p:nvSpPr>
        <p:spPr/>
        <p:txBody>
          <a:bodyPr/>
          <a:lstStyle/>
          <a:p>
            <a:pPr marL="514350" indent="-514350"/>
            <a:r>
              <a:rPr lang="en-US" b="1" dirty="0" err="1" smtClean="0"/>
              <a:t>Zoonotic</a:t>
            </a:r>
            <a:r>
              <a:rPr lang="en-US" b="1" dirty="0" smtClean="0"/>
              <a:t> transmission </a:t>
            </a:r>
            <a:r>
              <a:rPr lang="en-US" dirty="0" smtClean="0"/>
              <a:t>(from animals to humans)</a:t>
            </a:r>
          </a:p>
          <a:p>
            <a:pPr marL="514350" indent="-514350"/>
            <a:r>
              <a:rPr lang="en-US" b="1" dirty="0" smtClean="0"/>
              <a:t>Human-to-human transmission </a:t>
            </a:r>
          </a:p>
          <a:p>
            <a:pPr marL="1200150" lvl="1" indent="-514350">
              <a:lnSpc>
                <a:spcPct val="100000"/>
              </a:lnSpc>
            </a:pPr>
            <a:r>
              <a:rPr lang="en-US" sz="2400" dirty="0" smtClean="0"/>
              <a:t>SARS-CoV-2 binds, via its Spike (S) protein, to host cell through </a:t>
            </a:r>
            <a:r>
              <a:rPr lang="en-US" sz="2400" dirty="0" err="1" smtClean="0"/>
              <a:t>angiotensin</a:t>
            </a:r>
            <a:r>
              <a:rPr lang="en-US" sz="2400" dirty="0" smtClean="0"/>
              <a:t>-converting enzyme 2 (ACE2) and </a:t>
            </a:r>
            <a:r>
              <a:rPr lang="en-US" sz="2400" dirty="0" err="1" smtClean="0"/>
              <a:t>basigin</a:t>
            </a:r>
            <a:r>
              <a:rPr lang="en-US" sz="2400" dirty="0" smtClean="0"/>
              <a:t> (BSG)</a:t>
            </a:r>
          </a:p>
          <a:p>
            <a:pPr marL="1200150" lvl="1" indent="-514350">
              <a:lnSpc>
                <a:spcPct val="100000"/>
              </a:lnSpc>
            </a:pPr>
            <a:r>
              <a:rPr lang="en-US" sz="2400" dirty="0" smtClean="0"/>
              <a:t>ACE 2 is expressed by epithelial cells of the intestine, kidney, blood vessels, and most abundantly in type II alveolar cells of the lungs</a:t>
            </a:r>
          </a:p>
          <a:p>
            <a:pPr marL="1200150" lvl="1" indent="-514350">
              <a:lnSpc>
                <a:spcPct val="100000"/>
              </a:lnSpc>
            </a:pPr>
            <a:r>
              <a:rPr lang="en-IN" sz="2400" dirty="0" smtClean="0"/>
              <a:t>Once in human, the virus is transmitted mainly via </a:t>
            </a:r>
            <a:r>
              <a:rPr lang="en-IN" sz="2400" b="1" dirty="0" smtClean="0"/>
              <a:t>direct hand-to-face contact </a:t>
            </a:r>
            <a:r>
              <a:rPr lang="en-IN" sz="2400" dirty="0" smtClean="0"/>
              <a:t>and </a:t>
            </a:r>
            <a:r>
              <a:rPr lang="en-IN" sz="2400" b="1" dirty="0" smtClean="0"/>
              <a:t>inhalation of aerosol</a:t>
            </a:r>
            <a:r>
              <a:rPr lang="en-IN" sz="2400" dirty="0" smtClean="0"/>
              <a:t> (</a:t>
            </a:r>
            <a:r>
              <a:rPr lang="en-US" sz="2400" dirty="0" smtClean="0"/>
              <a:t>suspension of fine </a:t>
            </a:r>
            <a:r>
              <a:rPr lang="en-US" sz="2400" dirty="0" smtClean="0">
                <a:solidFill>
                  <a:srgbClr val="595959"/>
                </a:solidFill>
              </a:rPr>
              <a:t>solid particles or liquid droplets in air)/ </a:t>
            </a:r>
            <a:r>
              <a:rPr lang="en-US" sz="2400" b="1" dirty="0" smtClean="0">
                <a:solidFill>
                  <a:srgbClr val="595959"/>
                </a:solidFill>
              </a:rPr>
              <a:t>droplets from the coughing or sneezing of infected individuals </a:t>
            </a:r>
          </a:p>
          <a:p>
            <a:pPr marL="1200150" lvl="1" indent="-514350">
              <a:lnSpc>
                <a:spcPct val="100000"/>
              </a:lnSpc>
            </a:pPr>
            <a:r>
              <a:rPr lang="en-US" sz="2400" dirty="0" smtClean="0">
                <a:solidFill>
                  <a:srgbClr val="595959"/>
                </a:solidFill>
              </a:rPr>
              <a:t>As per WHO, transmission is also possible </a:t>
            </a:r>
            <a:r>
              <a:rPr lang="en-US" sz="2400" b="1" dirty="0" smtClean="0">
                <a:solidFill>
                  <a:srgbClr val="595959"/>
                </a:solidFill>
              </a:rPr>
              <a:t>through surface or object containing the virus</a:t>
            </a:r>
            <a:r>
              <a:rPr lang="en-US" sz="2400" dirty="0" smtClean="0">
                <a:solidFill>
                  <a:srgbClr val="595959"/>
                </a:solidFill>
              </a:rPr>
              <a:t> and then touching mouth, nose, or face</a:t>
            </a:r>
          </a:p>
          <a:p>
            <a:pPr marL="514350" lvl="0" indent="-514350">
              <a:buFont typeface="+mj-lt"/>
              <a:buAutoNum type="arabicPeriod" startAt="6"/>
            </a:pPr>
            <a:endParaRPr lang="en-US" dirty="0" smtClean="0"/>
          </a:p>
          <a:p>
            <a:pPr marL="514350" lvl="0" indent="-514350">
              <a:buFont typeface="+mj-lt"/>
              <a:buAutoNum type="arabicPeriod" startAt="6"/>
            </a:pPr>
            <a:endParaRPr lang="en-US" dirty="0" smtClean="0"/>
          </a:p>
        </p:txBody>
      </p:sp>
      <p:pic>
        <p:nvPicPr>
          <p:cNvPr id="5" name="Picture 4">
            <a:extLst>
              <a:ext uri="{FF2B5EF4-FFF2-40B4-BE49-F238E27FC236}">
                <a16:creationId xmlns:a16="http://schemas.microsoft.com/office/drawing/2014/main" xmlns="" id="{AB7DEDA6-9673-6945-B29D-FB005F644F8A}"/>
              </a:ext>
            </a:extLst>
          </p:cNvPr>
          <p:cNvPicPr>
            <a:picLocks noChangeAspect="1"/>
          </p:cNvPicPr>
          <p:nvPr/>
        </p:nvPicPr>
        <p:blipFill>
          <a:blip r:embed="rId3"/>
          <a:stretch>
            <a:fillRect/>
          </a:stretch>
        </p:blipFill>
        <p:spPr>
          <a:xfrm>
            <a:off x="10539618" y="3657602"/>
            <a:ext cx="6987033" cy="3706585"/>
          </a:xfrm>
          <a:prstGeom prst="rect">
            <a:avLst/>
          </a:prstGeom>
        </p:spPr>
      </p:pic>
      <p:pic>
        <p:nvPicPr>
          <p:cNvPr id="6" name="Picture 5">
            <a:extLst>
              <a:ext uri="{FF2B5EF4-FFF2-40B4-BE49-F238E27FC236}">
                <a16:creationId xmlns="" xmlns:a16="http://schemas.microsoft.com/office/drawing/2014/main" id="{4DD78273-5DB4-4FB1-8FF1-6EEDD9185AC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7" name="TextBox 6"/>
          <p:cNvSpPr txBox="1"/>
          <p:nvPr/>
        </p:nvSpPr>
        <p:spPr>
          <a:xfrm>
            <a:off x="0" y="9917668"/>
            <a:ext cx="3779520" cy="369332"/>
          </a:xfrm>
          <a:prstGeom prst="rect">
            <a:avLst/>
          </a:prstGeom>
          <a:noFill/>
        </p:spPr>
        <p:txBody>
          <a:bodyPr wrap="square" rtlCol="0">
            <a:spAutoFit/>
          </a:bodyPr>
          <a:lstStyle/>
          <a:p>
            <a:r>
              <a:rPr lang="en-US" dirty="0" smtClean="0"/>
              <a:t>Source: WHO</a:t>
            </a:r>
            <a:endParaRPr lang="en-US" dirty="0"/>
          </a:p>
        </p:txBody>
      </p:sp>
    </p:spTree>
    <p:extLst>
      <p:ext uri="{BB962C8B-B14F-4D97-AF65-F5344CB8AC3E}">
        <p14:creationId xmlns="" xmlns:p14="http://schemas.microsoft.com/office/powerpoint/2010/main" val="1385991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51391-530E-4C3D-87A6-503EF8BFC795}"/>
              </a:ext>
            </a:extLst>
          </p:cNvPr>
          <p:cNvSpPr>
            <a:spLocks noGrp="1"/>
          </p:cNvSpPr>
          <p:nvPr>
            <p:ph type="title"/>
          </p:nvPr>
        </p:nvSpPr>
        <p:spPr/>
        <p:txBody>
          <a:bodyPr/>
          <a:lstStyle/>
          <a:p>
            <a:r>
              <a:rPr lang="en-US" dirty="0" smtClean="0"/>
              <a:t>Transmission of COVID-19- How it Spreads?</a:t>
            </a:r>
            <a:endParaRPr lang="en-US" dirty="0"/>
          </a:p>
        </p:txBody>
      </p:sp>
      <p:sp>
        <p:nvSpPr>
          <p:cNvPr id="3" name="Content Placeholder 2">
            <a:extLst>
              <a:ext uri="{FF2B5EF4-FFF2-40B4-BE49-F238E27FC236}">
                <a16:creationId xmlns="" xmlns:a16="http://schemas.microsoft.com/office/drawing/2014/main" id="{0D20F93D-391F-4D1A-A205-29F9132A9D84}"/>
              </a:ext>
            </a:extLst>
          </p:cNvPr>
          <p:cNvSpPr>
            <a:spLocks noGrp="1"/>
          </p:cNvSpPr>
          <p:nvPr>
            <p:ph idx="1"/>
          </p:nvPr>
        </p:nvSpPr>
        <p:spPr/>
        <p:txBody>
          <a:bodyPr/>
          <a:lstStyle/>
          <a:p>
            <a:pPr marL="514350" indent="-514350">
              <a:lnSpc>
                <a:spcPct val="100000"/>
              </a:lnSpc>
            </a:pPr>
            <a:r>
              <a:rPr lang="en-US" b="1" dirty="0" smtClean="0"/>
              <a:t>Human-to-human transmission (Contd.)</a:t>
            </a:r>
          </a:p>
          <a:p>
            <a:pPr marL="1200150" lvl="1" indent="-514350">
              <a:lnSpc>
                <a:spcPct val="100000"/>
              </a:lnSpc>
            </a:pPr>
            <a:r>
              <a:rPr lang="en-US" dirty="0" smtClean="0">
                <a:solidFill>
                  <a:srgbClr val="595959"/>
                </a:solidFill>
              </a:rPr>
              <a:t>SARS-CoV-2 is </a:t>
            </a:r>
            <a:r>
              <a:rPr lang="en-US" b="1" dirty="0" smtClean="0">
                <a:solidFill>
                  <a:srgbClr val="595959"/>
                </a:solidFill>
              </a:rPr>
              <a:t>highly contagious </a:t>
            </a:r>
            <a:r>
              <a:rPr lang="en-US" dirty="0" smtClean="0">
                <a:solidFill>
                  <a:srgbClr val="595959"/>
                </a:solidFill>
              </a:rPr>
              <a:t>due to the production of high viral loads and efficient shedding of </a:t>
            </a:r>
            <a:r>
              <a:rPr lang="en-US" dirty="0" err="1" smtClean="0">
                <a:solidFill>
                  <a:srgbClr val="595959"/>
                </a:solidFill>
              </a:rPr>
              <a:t>virions</a:t>
            </a:r>
            <a:r>
              <a:rPr lang="en-US" dirty="0" smtClean="0">
                <a:solidFill>
                  <a:srgbClr val="595959"/>
                </a:solidFill>
              </a:rPr>
              <a:t> from the upper respiratory tract</a:t>
            </a:r>
          </a:p>
          <a:p>
            <a:pPr marL="1200150" lvl="1" indent="-514350">
              <a:lnSpc>
                <a:spcPct val="100000"/>
              </a:lnSpc>
            </a:pPr>
            <a:r>
              <a:rPr lang="en-US" dirty="0" smtClean="0">
                <a:solidFill>
                  <a:srgbClr val="595959"/>
                </a:solidFill>
              </a:rPr>
              <a:t>Droplets typically </a:t>
            </a:r>
            <a:r>
              <a:rPr lang="en-US" b="1" dirty="0" smtClean="0">
                <a:solidFill>
                  <a:srgbClr val="595959"/>
                </a:solidFill>
              </a:rPr>
              <a:t>do not travel more than 6 feet (about 2 </a:t>
            </a:r>
            <a:r>
              <a:rPr lang="en-US" b="1" dirty="0" err="1" smtClean="0">
                <a:solidFill>
                  <a:srgbClr val="595959"/>
                </a:solidFill>
              </a:rPr>
              <a:t>metres</a:t>
            </a:r>
            <a:r>
              <a:rPr lang="en-US" b="1" dirty="0" smtClean="0">
                <a:solidFill>
                  <a:srgbClr val="595959"/>
                </a:solidFill>
              </a:rPr>
              <a:t>) </a:t>
            </a:r>
            <a:r>
              <a:rPr lang="en-US" dirty="0" smtClean="0">
                <a:solidFill>
                  <a:srgbClr val="595959"/>
                </a:solidFill>
              </a:rPr>
              <a:t>from the infected individual, but can remain </a:t>
            </a:r>
            <a:r>
              <a:rPr lang="en-US" b="1" dirty="0" smtClean="0">
                <a:solidFill>
                  <a:srgbClr val="595959"/>
                </a:solidFill>
              </a:rPr>
              <a:t>viable in the air for up to 3 hours</a:t>
            </a:r>
            <a:r>
              <a:rPr lang="en-US" dirty="0" smtClean="0">
                <a:solidFill>
                  <a:srgbClr val="595959"/>
                </a:solidFill>
              </a:rPr>
              <a:t> under optimum conditions</a:t>
            </a:r>
          </a:p>
          <a:p>
            <a:pPr marL="1200150" lvl="1" indent="-514350">
              <a:lnSpc>
                <a:spcPct val="100000"/>
              </a:lnSpc>
            </a:pPr>
            <a:r>
              <a:rPr lang="en-US" b="1" dirty="0" smtClean="0"/>
              <a:t>Infectious period </a:t>
            </a:r>
            <a:r>
              <a:rPr lang="en-US" dirty="0" smtClean="0"/>
              <a:t>ranges from 2 days before the onset of symptoms up to 2-3 days after their resolution</a:t>
            </a:r>
          </a:p>
          <a:p>
            <a:pPr marL="1200150" lvl="1" indent="-514350">
              <a:lnSpc>
                <a:spcPct val="100000"/>
              </a:lnSpc>
            </a:pPr>
            <a:r>
              <a:rPr lang="en-US" b="1" dirty="0" smtClean="0"/>
              <a:t>Asymptomatic individuals are also contagious</a:t>
            </a:r>
            <a:r>
              <a:rPr lang="en-US" dirty="0" smtClean="0"/>
              <a:t>, but to a lesser degree</a:t>
            </a:r>
          </a:p>
          <a:p>
            <a:pPr marL="1200150" lvl="1" indent="-514350">
              <a:lnSpc>
                <a:spcPct val="100000"/>
              </a:lnSpc>
            </a:pPr>
            <a:r>
              <a:rPr lang="en-US" dirty="0" smtClean="0"/>
              <a:t>Number of secondary infections generated </a:t>
            </a:r>
            <a:r>
              <a:rPr lang="en-US" b="1" dirty="0" smtClean="0"/>
              <a:t>from 1 infected individual, is between 2 and 2.5,</a:t>
            </a:r>
            <a:r>
              <a:rPr lang="en-US" dirty="0" smtClean="0"/>
              <a:t> higher than for Influenza</a:t>
            </a:r>
            <a:r>
              <a:rPr lang="en-US" dirty="0" smtClean="0">
                <a:solidFill>
                  <a:srgbClr val="595959"/>
                </a:solidFill>
              </a:rPr>
              <a:t>. This is called the R0</a:t>
            </a:r>
          </a:p>
          <a:p>
            <a:pPr marL="1200150" lvl="1" indent="-514350">
              <a:lnSpc>
                <a:spcPct val="100000"/>
              </a:lnSpc>
            </a:pPr>
            <a:endParaRPr lang="en-US" dirty="0" smtClean="0"/>
          </a:p>
          <a:p>
            <a:pPr marL="514350" lvl="0" indent="-514350">
              <a:lnSpc>
                <a:spcPct val="100000"/>
              </a:lnSpc>
              <a:buFont typeface="+mj-lt"/>
              <a:buAutoNum type="arabicPeriod" startAt="6"/>
            </a:pPr>
            <a:endParaRPr lang="en-US" dirty="0" smtClean="0"/>
          </a:p>
          <a:p>
            <a:pPr marL="514350" lvl="0" indent="-514350">
              <a:lnSpc>
                <a:spcPct val="100000"/>
              </a:lnSpc>
              <a:buFont typeface="+mj-lt"/>
              <a:buAutoNum type="arabicPeriod" startAt="6"/>
            </a:pPr>
            <a:endParaRPr lang="en-US" dirty="0" smtClean="0"/>
          </a:p>
        </p:txBody>
      </p:sp>
      <p:pic>
        <p:nvPicPr>
          <p:cNvPr id="10242" name="Picture 2" descr="Image result for droplet infection"/>
          <p:cNvPicPr>
            <a:picLocks noChangeAspect="1" noChangeArrowheads="1"/>
          </p:cNvPicPr>
          <p:nvPr/>
        </p:nvPicPr>
        <p:blipFill>
          <a:blip r:embed="rId3"/>
          <a:srcRect l="2130" t="3876" r="971" b="15504"/>
          <a:stretch>
            <a:fillRect/>
          </a:stretch>
        </p:blipFill>
        <p:spPr bwMode="auto">
          <a:xfrm>
            <a:off x="10850880" y="3810000"/>
            <a:ext cx="6096000" cy="3169920"/>
          </a:xfrm>
          <a:prstGeom prst="rect">
            <a:avLst/>
          </a:prstGeom>
          <a:noFill/>
        </p:spPr>
      </p:pic>
      <p:pic>
        <p:nvPicPr>
          <p:cNvPr id="6" name="Picture 5">
            <a:extLst>
              <a:ext uri="{FF2B5EF4-FFF2-40B4-BE49-F238E27FC236}">
                <a16:creationId xmlns="" xmlns:a16="http://schemas.microsoft.com/office/drawing/2014/main" id="{4DD78273-5DB4-4FB1-8FF1-6EEDD9185AC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Tree>
    <p:extLst>
      <p:ext uri="{BB962C8B-B14F-4D97-AF65-F5344CB8AC3E}">
        <p14:creationId xmlns="" xmlns:p14="http://schemas.microsoft.com/office/powerpoint/2010/main" val="1385991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51391-530E-4C3D-87A6-503EF8BFC795}"/>
              </a:ext>
            </a:extLst>
          </p:cNvPr>
          <p:cNvSpPr>
            <a:spLocks noGrp="1"/>
          </p:cNvSpPr>
          <p:nvPr>
            <p:ph type="title"/>
          </p:nvPr>
        </p:nvSpPr>
        <p:spPr/>
        <p:txBody>
          <a:bodyPr/>
          <a:lstStyle/>
          <a:p>
            <a:r>
              <a:rPr lang="en-US" dirty="0" smtClean="0"/>
              <a:t>Symptoms</a:t>
            </a:r>
            <a:endParaRPr lang="en-US" dirty="0"/>
          </a:p>
        </p:txBody>
      </p:sp>
      <p:sp>
        <p:nvSpPr>
          <p:cNvPr id="3" name="Content Placeholder 2">
            <a:extLst>
              <a:ext uri="{FF2B5EF4-FFF2-40B4-BE49-F238E27FC236}">
                <a16:creationId xmlns="" xmlns:a16="http://schemas.microsoft.com/office/drawing/2014/main" id="{0D20F93D-391F-4D1A-A205-29F9132A9D84}"/>
              </a:ext>
            </a:extLst>
          </p:cNvPr>
          <p:cNvSpPr>
            <a:spLocks noGrp="1"/>
          </p:cNvSpPr>
          <p:nvPr>
            <p:ph idx="1"/>
          </p:nvPr>
        </p:nvSpPr>
        <p:spPr/>
        <p:txBody>
          <a:bodyPr/>
          <a:lstStyle/>
          <a:p>
            <a:pPr marL="514350" indent="-514350">
              <a:lnSpc>
                <a:spcPct val="100000"/>
              </a:lnSpc>
            </a:pPr>
            <a:r>
              <a:rPr lang="en-US" dirty="0" smtClean="0"/>
              <a:t>The illness seems to start with a </a:t>
            </a:r>
            <a:r>
              <a:rPr lang="en-US" b="1" dirty="0" smtClean="0"/>
              <a:t>fever, followed by a cough, and then followed by a shortness of breath </a:t>
            </a:r>
            <a:r>
              <a:rPr lang="en-US" dirty="0" smtClean="0"/>
              <a:t>and some other respiratory symptoms like stuffy nose, weakness or </a:t>
            </a:r>
            <a:r>
              <a:rPr lang="en-US" dirty="0" smtClean="0">
                <a:solidFill>
                  <a:srgbClr val="595959"/>
                </a:solidFill>
              </a:rPr>
              <a:t>malaise</a:t>
            </a:r>
            <a:r>
              <a:rPr lang="en-US" dirty="0" smtClean="0"/>
              <a:t>, nausea, vomiting, </a:t>
            </a:r>
            <a:r>
              <a:rPr lang="en-US" dirty="0" err="1" smtClean="0"/>
              <a:t>diarrhoea</a:t>
            </a:r>
            <a:r>
              <a:rPr lang="en-US" dirty="0" smtClean="0"/>
              <a:t>, or headaches</a:t>
            </a:r>
          </a:p>
          <a:p>
            <a:pPr marL="514350" indent="-514350">
              <a:lnSpc>
                <a:spcPct val="100000"/>
              </a:lnSpc>
            </a:pPr>
            <a:r>
              <a:rPr lang="en-US" b="1" dirty="0" smtClean="0"/>
              <a:t>Emergency warning signs </a:t>
            </a:r>
            <a:r>
              <a:rPr lang="en-US" dirty="0" smtClean="0"/>
              <a:t>for COVID-19 demanding immediate medical attention, include:</a:t>
            </a:r>
          </a:p>
          <a:p>
            <a:pPr marL="1200150" lvl="1" indent="-514350">
              <a:lnSpc>
                <a:spcPct val="100000"/>
              </a:lnSpc>
              <a:spcBef>
                <a:spcPts val="600"/>
              </a:spcBef>
              <a:spcAft>
                <a:spcPts val="0"/>
              </a:spcAft>
            </a:pPr>
            <a:r>
              <a:rPr lang="en-US" sz="2400" dirty="0" smtClean="0"/>
              <a:t>Trouble breathing</a:t>
            </a:r>
          </a:p>
          <a:p>
            <a:pPr marL="1200150" lvl="1" indent="-514350">
              <a:lnSpc>
                <a:spcPct val="100000"/>
              </a:lnSpc>
              <a:spcBef>
                <a:spcPts val="600"/>
              </a:spcBef>
              <a:spcAft>
                <a:spcPts val="0"/>
              </a:spcAft>
            </a:pPr>
            <a:r>
              <a:rPr lang="en-US" sz="2400" dirty="0" smtClean="0"/>
              <a:t>Persistent pain or pressure in the chest</a:t>
            </a:r>
          </a:p>
          <a:p>
            <a:pPr marL="1200150" lvl="1" indent="-514350">
              <a:lnSpc>
                <a:spcPct val="100000"/>
              </a:lnSpc>
              <a:spcBef>
                <a:spcPts val="600"/>
              </a:spcBef>
              <a:spcAft>
                <a:spcPts val="0"/>
              </a:spcAft>
            </a:pPr>
            <a:r>
              <a:rPr lang="en-US" sz="2400" dirty="0" smtClean="0"/>
              <a:t>New confusion or inability to arouse</a:t>
            </a:r>
          </a:p>
          <a:p>
            <a:pPr marL="1200150" lvl="1" indent="-514350">
              <a:lnSpc>
                <a:spcPct val="100000"/>
              </a:lnSpc>
              <a:spcBef>
                <a:spcPts val="600"/>
              </a:spcBef>
              <a:spcAft>
                <a:spcPts val="0"/>
              </a:spcAft>
            </a:pPr>
            <a:r>
              <a:rPr lang="en-US" sz="2400" dirty="0" smtClean="0"/>
              <a:t>Bluish lips or face</a:t>
            </a:r>
          </a:p>
          <a:p>
            <a:pPr marL="1200150" lvl="1" indent="-514350">
              <a:lnSpc>
                <a:spcPct val="100000"/>
              </a:lnSpc>
              <a:spcBef>
                <a:spcPts val="600"/>
              </a:spcBef>
              <a:spcAft>
                <a:spcPts val="0"/>
              </a:spcAft>
            </a:pPr>
            <a:r>
              <a:rPr lang="en-US" sz="2400" dirty="0" smtClean="0"/>
              <a:t>Other symptoms that are severe or concerning</a:t>
            </a:r>
          </a:p>
        </p:txBody>
      </p:sp>
      <p:pic>
        <p:nvPicPr>
          <p:cNvPr id="1026" name="Picture 2"/>
          <p:cNvPicPr>
            <a:picLocks noChangeAspect="1" noChangeArrowheads="1"/>
          </p:cNvPicPr>
          <p:nvPr/>
        </p:nvPicPr>
        <p:blipFill>
          <a:blip r:embed="rId3"/>
          <a:srcRect l="6437"/>
          <a:stretch>
            <a:fillRect/>
          </a:stretch>
        </p:blipFill>
        <p:spPr bwMode="auto">
          <a:xfrm>
            <a:off x="10438228" y="1386426"/>
            <a:ext cx="7251334" cy="7848600"/>
          </a:xfrm>
          <a:prstGeom prst="rect">
            <a:avLst/>
          </a:prstGeom>
          <a:noFill/>
          <a:ln w="9525">
            <a:noFill/>
            <a:miter lim="800000"/>
            <a:headEnd/>
            <a:tailEnd/>
          </a:ln>
          <a:effectLst/>
        </p:spPr>
      </p:pic>
      <p:sp>
        <p:nvSpPr>
          <p:cNvPr id="12" name="TextBox 11"/>
          <p:cNvSpPr txBox="1"/>
          <p:nvPr/>
        </p:nvSpPr>
        <p:spPr>
          <a:xfrm>
            <a:off x="0" y="9917668"/>
            <a:ext cx="3779520" cy="369332"/>
          </a:xfrm>
          <a:prstGeom prst="rect">
            <a:avLst/>
          </a:prstGeom>
          <a:noFill/>
        </p:spPr>
        <p:txBody>
          <a:bodyPr wrap="square" rtlCol="0">
            <a:spAutoFit/>
          </a:bodyPr>
          <a:lstStyle/>
          <a:p>
            <a:r>
              <a:rPr lang="en-US" dirty="0" smtClean="0"/>
              <a:t>Source: MOHFW, CDC</a:t>
            </a:r>
            <a:endParaRPr lang="en-US" dirty="0"/>
          </a:p>
        </p:txBody>
      </p:sp>
      <p:pic>
        <p:nvPicPr>
          <p:cNvPr id="7" name="Picture 6">
            <a:extLst>
              <a:ext uri="{FF2B5EF4-FFF2-40B4-BE49-F238E27FC236}">
                <a16:creationId xmlns="" xmlns:a16="http://schemas.microsoft.com/office/drawing/2014/main" id="{4DD78273-5DB4-4FB1-8FF1-6EEDD9185AC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Tree>
    <p:extLst>
      <p:ext uri="{BB962C8B-B14F-4D97-AF65-F5344CB8AC3E}">
        <p14:creationId xmlns="" xmlns:p14="http://schemas.microsoft.com/office/powerpoint/2010/main" val="1385991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51391-530E-4C3D-87A6-503EF8BFC795}"/>
              </a:ext>
            </a:extLst>
          </p:cNvPr>
          <p:cNvSpPr>
            <a:spLocks noGrp="1"/>
          </p:cNvSpPr>
          <p:nvPr>
            <p:ph type="title"/>
          </p:nvPr>
        </p:nvSpPr>
        <p:spPr/>
        <p:txBody>
          <a:bodyPr/>
          <a:lstStyle/>
          <a:p>
            <a:r>
              <a:rPr lang="en-US" dirty="0" smtClean="0"/>
              <a:t>Who is a Suspected Case of COVID-19?</a:t>
            </a:r>
            <a:endParaRPr lang="en-US" dirty="0"/>
          </a:p>
        </p:txBody>
      </p:sp>
      <p:sp>
        <p:nvSpPr>
          <p:cNvPr id="10" name="Content Placeholder 2"/>
          <p:cNvSpPr txBox="1">
            <a:spLocks/>
          </p:cNvSpPr>
          <p:nvPr/>
        </p:nvSpPr>
        <p:spPr>
          <a:xfrm>
            <a:off x="1275010" y="7941796"/>
            <a:ext cx="4572000" cy="5869521"/>
          </a:xfrm>
          <a:prstGeom prst="rect">
            <a:avLst/>
          </a:prstGeom>
        </p:spPr>
        <p:txBody>
          <a:bodyPr vert="horz" lIns="91440" tIns="45720" rIns="91440" bIns="45720" rtlCol="0">
            <a:normAutofit/>
          </a:bodyPr>
          <a:lstStyle/>
          <a:p>
            <a:pPr marL="342900" marR="0" lvl="0" indent="-342900" algn="just" defTabSz="1371600" rtl="0" eaLnBrk="1" fontAlgn="auto" latinLnBrk="0" hangingPunct="1">
              <a:lnSpc>
                <a:spcPts val="4200"/>
              </a:lnSpc>
              <a:spcBef>
                <a:spcPts val="1500"/>
              </a:spcBef>
              <a:spcAft>
                <a:spcPts val="600"/>
              </a:spcAft>
              <a:buClrTx/>
              <a:buSzTx/>
              <a:buFont typeface="Arial" panose="020B0604020202020204" pitchFamily="34" charset="0"/>
              <a:buNone/>
              <a:tabLst/>
              <a:defRPr sz="3200"/>
            </a:pPr>
            <a:endParaRPr lang="en-US" sz="20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11" name="Content Placeholder 2"/>
          <p:cNvSpPr txBox="1">
            <a:spLocks/>
          </p:cNvSpPr>
          <p:nvPr/>
        </p:nvSpPr>
        <p:spPr>
          <a:xfrm>
            <a:off x="7884543" y="7814813"/>
            <a:ext cx="4572000" cy="7153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42900" marR="0" lvl="0" indent="-342900" algn="just" defTabSz="1371600" rtl="0" eaLnBrk="1" fontAlgn="auto" latinLnBrk="0" hangingPunct="1">
              <a:lnSpc>
                <a:spcPts val="4200"/>
              </a:lnSpc>
              <a:spcBef>
                <a:spcPts val="1500"/>
              </a:spcBef>
              <a:spcAft>
                <a:spcPts val="0"/>
              </a:spcAft>
              <a:buClrTx/>
              <a:buSzTx/>
              <a:buFont typeface="Arial"/>
              <a:buNone/>
              <a:tabLst/>
              <a:defRPr sz="3200"/>
            </a:pPr>
            <a:endParaRPr kumimoji="0" lang="en-US" sz="2000" b="0" i="0" u="none" strike="noStrike" kern="0" cap="none" spc="0" normalizeH="0" baseline="0" noProof="0" dirty="0">
              <a:ln>
                <a:noFill/>
              </a:ln>
              <a:solidFill>
                <a:srgbClr val="595959"/>
              </a:solidFill>
              <a:effectLst/>
              <a:uLnTx/>
              <a:uFillTx/>
              <a:latin typeface="Roboto"/>
              <a:ea typeface="Roboto"/>
              <a:cs typeface="Roboto"/>
              <a:sym typeface="Roboto"/>
            </a:endParaRPr>
          </a:p>
        </p:txBody>
      </p:sp>
      <p:sp>
        <p:nvSpPr>
          <p:cNvPr id="12" name="Rectangle 11"/>
          <p:cNvSpPr/>
          <p:nvPr/>
        </p:nvSpPr>
        <p:spPr>
          <a:xfrm>
            <a:off x="13327811" y="8085107"/>
            <a:ext cx="4572000" cy="400110"/>
          </a:xfrm>
          <a:prstGeom prst="rect">
            <a:avLst/>
          </a:prstGeom>
        </p:spPr>
        <p:txBody>
          <a:bodyPr wrap="square">
            <a:spAutoFit/>
          </a:bodyPr>
          <a:lstStyle/>
          <a:p>
            <a:pPr algn="just">
              <a:defRPr sz="3200"/>
            </a:pPr>
            <a:endParaRPr lang="en-US" sz="2000" dirty="0"/>
          </a:p>
        </p:txBody>
      </p:sp>
      <p:sp>
        <p:nvSpPr>
          <p:cNvPr id="23" name="Rectangle 22"/>
          <p:cNvSpPr/>
          <p:nvPr/>
        </p:nvSpPr>
        <p:spPr>
          <a:xfrm>
            <a:off x="733820" y="2937000"/>
            <a:ext cx="5059680" cy="685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b="1" dirty="0" smtClean="0">
                <a:solidFill>
                  <a:srgbClr val="595959"/>
                </a:solidFill>
                <a:latin typeface="Roboto"/>
              </a:rPr>
              <a:t>A patient with</a:t>
            </a:r>
          </a:p>
          <a:p>
            <a:pPr lvl="0"/>
            <a:endParaRPr lang="en-US" sz="1000" dirty="0" smtClean="0">
              <a:solidFill>
                <a:srgbClr val="595959"/>
              </a:solidFill>
              <a:latin typeface="Roboto"/>
            </a:endParaRPr>
          </a:p>
          <a:p>
            <a:pPr marL="225425" lvl="0" indent="-225425">
              <a:buFont typeface="Arial" pitchFamily="34" charset="0"/>
              <a:buChar char="•"/>
            </a:pPr>
            <a:r>
              <a:rPr lang="en-US" sz="3000" dirty="0" smtClean="0">
                <a:solidFill>
                  <a:srgbClr val="595959"/>
                </a:solidFill>
                <a:latin typeface="Roboto"/>
              </a:rPr>
              <a:t> acute respiratory illness {fever and at least one sign/symptom of respiratory disease (e.g., cough, shortness of breath)}, </a:t>
            </a:r>
          </a:p>
          <a:p>
            <a:pPr marL="225425" lvl="0" indent="-225425"/>
            <a:r>
              <a:rPr lang="en-US" sz="3000" dirty="0" smtClean="0">
                <a:solidFill>
                  <a:srgbClr val="595959"/>
                </a:solidFill>
                <a:latin typeface="Roboto"/>
              </a:rPr>
              <a:t>AND </a:t>
            </a:r>
          </a:p>
          <a:p>
            <a:pPr marL="225425" lvl="0" indent="-225425">
              <a:buFont typeface="Arial" pitchFamily="34" charset="0"/>
              <a:buChar char="•"/>
            </a:pPr>
            <a:r>
              <a:rPr lang="en-US" sz="3000" dirty="0" smtClean="0">
                <a:solidFill>
                  <a:srgbClr val="595959"/>
                </a:solidFill>
                <a:latin typeface="Roboto"/>
              </a:rPr>
              <a:t> a history of travel to or residence in a country/area or territory reporting local transmission of COVID-19 disease during the 14 days prior to symptom onset</a:t>
            </a:r>
            <a:endParaRPr lang="en-US" sz="3000" dirty="0">
              <a:solidFill>
                <a:srgbClr val="595959"/>
              </a:solidFill>
              <a:latin typeface="Roboto"/>
            </a:endParaRPr>
          </a:p>
        </p:txBody>
      </p:sp>
      <p:sp>
        <p:nvSpPr>
          <p:cNvPr id="24" name="Rectangle 23"/>
          <p:cNvSpPr/>
          <p:nvPr/>
        </p:nvSpPr>
        <p:spPr>
          <a:xfrm>
            <a:off x="6597770" y="2937000"/>
            <a:ext cx="5059680" cy="685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b="1" dirty="0" smtClean="0">
                <a:solidFill>
                  <a:srgbClr val="595959"/>
                </a:solidFill>
                <a:latin typeface="Roboto"/>
              </a:rPr>
              <a:t>A patient/Health care worker with </a:t>
            </a:r>
          </a:p>
          <a:p>
            <a:pPr lvl="0"/>
            <a:endParaRPr lang="en-US" sz="3000" b="1" dirty="0" smtClean="0">
              <a:solidFill>
                <a:srgbClr val="595959"/>
              </a:solidFill>
              <a:latin typeface="Roboto"/>
            </a:endParaRPr>
          </a:p>
          <a:p>
            <a:pPr marL="225425" lvl="0" indent="-225425">
              <a:buFont typeface="Arial" pitchFamily="34" charset="0"/>
              <a:buChar char="•"/>
            </a:pPr>
            <a:r>
              <a:rPr lang="en-US" sz="3000" dirty="0" smtClean="0">
                <a:solidFill>
                  <a:srgbClr val="595959"/>
                </a:solidFill>
                <a:latin typeface="Roboto"/>
              </a:rPr>
              <a:t> any acute respiratory illness </a:t>
            </a:r>
          </a:p>
          <a:p>
            <a:pPr marL="225425" lvl="0" indent="-225425"/>
            <a:r>
              <a:rPr lang="en-US" sz="3000" dirty="0" smtClean="0">
                <a:solidFill>
                  <a:srgbClr val="595959"/>
                </a:solidFill>
                <a:latin typeface="Roboto"/>
              </a:rPr>
              <a:t>AND </a:t>
            </a:r>
          </a:p>
          <a:p>
            <a:pPr marL="225425" lvl="0" indent="-225425">
              <a:buFont typeface="Arial" pitchFamily="34" charset="0"/>
              <a:buChar char="•"/>
            </a:pPr>
            <a:r>
              <a:rPr lang="en-US" sz="3000" dirty="0" smtClean="0">
                <a:solidFill>
                  <a:srgbClr val="595959"/>
                </a:solidFill>
                <a:latin typeface="Roboto"/>
              </a:rPr>
              <a:t> having been in contact with a confirmed COVID-19 case in the last 14 days prior to onset of symptoms</a:t>
            </a:r>
          </a:p>
          <a:p>
            <a:pPr lvl="0"/>
            <a:endParaRPr lang="en-US" sz="3000" dirty="0" smtClean="0">
              <a:solidFill>
                <a:srgbClr val="595959"/>
              </a:solidFill>
              <a:latin typeface="Roboto"/>
            </a:endParaRPr>
          </a:p>
          <a:p>
            <a:pPr algn="ctr"/>
            <a:endParaRPr lang="en-US" sz="3000" dirty="0">
              <a:solidFill>
                <a:srgbClr val="595959"/>
              </a:solidFill>
              <a:latin typeface="Roboto"/>
            </a:endParaRPr>
          </a:p>
        </p:txBody>
      </p:sp>
      <p:sp>
        <p:nvSpPr>
          <p:cNvPr id="25" name="Rectangle 24"/>
          <p:cNvSpPr/>
          <p:nvPr/>
        </p:nvSpPr>
        <p:spPr>
          <a:xfrm>
            <a:off x="12461719" y="2937000"/>
            <a:ext cx="5059680" cy="685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b="1" dirty="0" smtClean="0">
                <a:solidFill>
                  <a:srgbClr val="595959"/>
                </a:solidFill>
                <a:latin typeface="Roboto"/>
              </a:rPr>
              <a:t>A patient with</a:t>
            </a:r>
          </a:p>
          <a:p>
            <a:pPr lvl="0"/>
            <a:endParaRPr lang="en-US" sz="3000" b="1" dirty="0" smtClean="0">
              <a:solidFill>
                <a:srgbClr val="595959"/>
              </a:solidFill>
              <a:latin typeface="Roboto"/>
            </a:endParaRPr>
          </a:p>
          <a:p>
            <a:pPr marL="225425" lvl="0" indent="-225425">
              <a:buFont typeface="Arial" pitchFamily="34" charset="0"/>
              <a:buChar char="•"/>
            </a:pPr>
            <a:r>
              <a:rPr lang="en-US" sz="3000" dirty="0" smtClean="0">
                <a:solidFill>
                  <a:srgbClr val="595959"/>
                </a:solidFill>
                <a:latin typeface="Roboto"/>
              </a:rPr>
              <a:t> severe acute respiratory infection {fever and at least one sign/symptom of respiratory disease (e.g., cough, shortness breath)}  </a:t>
            </a:r>
          </a:p>
          <a:p>
            <a:pPr marL="225425" lvl="0" indent="-225425"/>
            <a:r>
              <a:rPr lang="en-US" sz="3000" dirty="0" smtClean="0">
                <a:solidFill>
                  <a:srgbClr val="595959"/>
                </a:solidFill>
                <a:latin typeface="Roboto"/>
              </a:rPr>
              <a:t>AND </a:t>
            </a:r>
          </a:p>
          <a:p>
            <a:pPr marL="225425" lvl="0" indent="-225425">
              <a:buFont typeface="Arial" pitchFamily="34" charset="0"/>
              <a:buChar char="•"/>
            </a:pPr>
            <a:r>
              <a:rPr lang="en-US" sz="3000" dirty="0" smtClean="0">
                <a:solidFill>
                  <a:srgbClr val="595959"/>
                </a:solidFill>
                <a:latin typeface="Roboto"/>
              </a:rPr>
              <a:t> requiring hospitalization  </a:t>
            </a:r>
          </a:p>
          <a:p>
            <a:pPr marL="225425" lvl="0" indent="-225425"/>
            <a:r>
              <a:rPr lang="en-US" sz="3000" dirty="0" smtClean="0">
                <a:solidFill>
                  <a:srgbClr val="595959"/>
                </a:solidFill>
                <a:latin typeface="Roboto"/>
              </a:rPr>
              <a:t>AND </a:t>
            </a:r>
          </a:p>
          <a:p>
            <a:pPr marL="225425" lvl="0" indent="-225425">
              <a:buFont typeface="Arial" pitchFamily="34" charset="0"/>
              <a:buChar char="•"/>
            </a:pPr>
            <a:r>
              <a:rPr lang="en-US" sz="3000" dirty="0" smtClean="0">
                <a:solidFill>
                  <a:srgbClr val="595959"/>
                </a:solidFill>
                <a:latin typeface="Roboto"/>
              </a:rPr>
              <a:t> with no other etiology that fully explains the clinical presentation</a:t>
            </a:r>
          </a:p>
          <a:p>
            <a:pPr algn="ctr"/>
            <a:endParaRPr lang="en-US" sz="3000" dirty="0">
              <a:solidFill>
                <a:srgbClr val="595959"/>
              </a:solidFill>
              <a:latin typeface="Roboto"/>
            </a:endParaRPr>
          </a:p>
        </p:txBody>
      </p:sp>
      <p:sp>
        <p:nvSpPr>
          <p:cNvPr id="26" name="TextBox 25"/>
          <p:cNvSpPr txBox="1"/>
          <p:nvPr/>
        </p:nvSpPr>
        <p:spPr>
          <a:xfrm>
            <a:off x="5814204" y="6090249"/>
            <a:ext cx="759125" cy="492443"/>
          </a:xfrm>
          <a:prstGeom prst="rect">
            <a:avLst/>
          </a:prstGeom>
          <a:noFill/>
        </p:spPr>
        <p:txBody>
          <a:bodyPr wrap="square" rtlCol="0">
            <a:spAutoFit/>
          </a:bodyPr>
          <a:lstStyle/>
          <a:p>
            <a:pPr algn="ctr"/>
            <a:r>
              <a:rPr lang="en-US" sz="2600" b="1" dirty="0" smtClean="0">
                <a:latin typeface="Roboto"/>
              </a:rPr>
              <a:t>OR</a:t>
            </a:r>
            <a:endParaRPr lang="en-US" sz="2600" b="1" dirty="0">
              <a:latin typeface="Roboto"/>
            </a:endParaRPr>
          </a:p>
        </p:txBody>
      </p:sp>
      <p:sp>
        <p:nvSpPr>
          <p:cNvPr id="27" name="TextBox 26"/>
          <p:cNvSpPr txBox="1"/>
          <p:nvPr/>
        </p:nvSpPr>
        <p:spPr>
          <a:xfrm>
            <a:off x="11677291" y="6090249"/>
            <a:ext cx="759125" cy="492443"/>
          </a:xfrm>
          <a:prstGeom prst="rect">
            <a:avLst/>
          </a:prstGeom>
          <a:noFill/>
        </p:spPr>
        <p:txBody>
          <a:bodyPr wrap="square" rtlCol="0">
            <a:spAutoFit/>
          </a:bodyPr>
          <a:lstStyle/>
          <a:p>
            <a:pPr algn="ctr"/>
            <a:r>
              <a:rPr lang="en-US" sz="2600" b="1" dirty="0" smtClean="0">
                <a:latin typeface="Roboto"/>
              </a:rPr>
              <a:t>OR</a:t>
            </a:r>
            <a:endParaRPr lang="en-US" sz="2600" b="1" dirty="0">
              <a:latin typeface="Roboto"/>
            </a:endParaRPr>
          </a:p>
        </p:txBody>
      </p:sp>
      <p:pic>
        <p:nvPicPr>
          <p:cNvPr id="13" name="Picture 12">
            <a:extLst>
              <a:ext uri="{FF2B5EF4-FFF2-40B4-BE49-F238E27FC236}">
                <a16:creationId xmlns="" xmlns:a16="http://schemas.microsoft.com/office/drawing/2014/main" id="{4DD78273-5DB4-4FB1-8FF1-6EEDD9185A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6400" y="410133"/>
            <a:ext cx="1057217" cy="951494"/>
          </a:xfrm>
          <a:prstGeom prst="rect">
            <a:avLst/>
          </a:prstGeom>
        </p:spPr>
      </p:pic>
      <p:sp>
        <p:nvSpPr>
          <p:cNvPr id="14" name="TextBox 13"/>
          <p:cNvSpPr txBox="1"/>
          <p:nvPr/>
        </p:nvSpPr>
        <p:spPr>
          <a:xfrm>
            <a:off x="0" y="9917668"/>
            <a:ext cx="3779520" cy="369332"/>
          </a:xfrm>
          <a:prstGeom prst="rect">
            <a:avLst/>
          </a:prstGeom>
          <a:noFill/>
        </p:spPr>
        <p:txBody>
          <a:bodyPr wrap="square" rtlCol="0">
            <a:spAutoFit/>
          </a:bodyPr>
          <a:lstStyle/>
          <a:p>
            <a:r>
              <a:rPr lang="en-US" dirty="0" smtClean="0"/>
              <a:t>Source: MOHFW</a:t>
            </a:r>
            <a:endParaRPr lang="en-US" dirty="0"/>
          </a:p>
        </p:txBody>
      </p:sp>
    </p:spTree>
    <p:extLst>
      <p:ext uri="{BB962C8B-B14F-4D97-AF65-F5344CB8AC3E}">
        <p14:creationId xmlns="" xmlns:p14="http://schemas.microsoft.com/office/powerpoint/2010/main" val="1385991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2169</Words>
  <Application>Microsoft Office PowerPoint</Application>
  <PresentationFormat>Custom</PresentationFormat>
  <Paragraphs>254</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E-learning Course for  Healthcare Workers  on COVID-19</vt:lpstr>
      <vt:lpstr>Course Outline</vt:lpstr>
      <vt:lpstr>Module 1: Introduction</vt:lpstr>
      <vt:lpstr>About Coronaviruses (CoV)</vt:lpstr>
      <vt:lpstr>About COVID-19</vt:lpstr>
      <vt:lpstr>Transmission of COVID-19- How it Spreads?</vt:lpstr>
      <vt:lpstr>Transmission of COVID-19- How it Spreads?</vt:lpstr>
      <vt:lpstr>Symptoms</vt:lpstr>
      <vt:lpstr>Who is a Suspected Case of COVID-19?</vt:lpstr>
      <vt:lpstr>Setting Up of Triage Area</vt:lpstr>
      <vt:lpstr>Sample Algorithm for Management of Suspected COVID-19 cases</vt:lpstr>
      <vt:lpstr>Screening for COVID-19</vt:lpstr>
      <vt:lpstr>Screening of Visitors and Close Contacts </vt:lpstr>
      <vt:lpstr>Sample Collection and Testing</vt:lpstr>
      <vt:lpstr>Home Quarantine</vt:lpstr>
      <vt:lpstr>Setting up Isolation Facility</vt:lpstr>
      <vt:lpstr>Basic Administrative Measures</vt:lpstr>
      <vt:lpstr>Basic Administrative Measures:  Surge Management </vt:lpstr>
      <vt:lpstr>Basic Administrative Measures:  Limiting HCW Exposure</vt:lpstr>
      <vt:lpstr>Ministry of Health and Family Welfare  Role of Frontline Health Workers in COVID-19 </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Rahirajitha</dc:creator>
  <cp:lastModifiedBy>ASUS</cp:lastModifiedBy>
  <cp:revision>270</cp:revision>
  <dcterms:created xsi:type="dcterms:W3CDTF">2020-03-20T10:12:21Z</dcterms:created>
  <dcterms:modified xsi:type="dcterms:W3CDTF">2020-03-30T11:07:30Z</dcterms:modified>
</cp:coreProperties>
</file>